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21C121"/>
    <a:srgbClr val="24BEBE"/>
    <a:srgbClr val="000000"/>
    <a:srgbClr val="71F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583603948486431"/>
          <c:y val="2.2107546171902064E-2"/>
          <c:w val="0.70669167171354896"/>
          <c:h val="0.952080180193607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Share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24-4FDC-8446-47AAC5FE993E}"/>
              </c:ext>
            </c:extLst>
          </c:dPt>
          <c:dPt>
            <c:idx val="1"/>
            <c:bubble3D val="0"/>
            <c:spPr>
              <a:solidFill>
                <a:srgbClr val="4472C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24-4FDC-8446-47AAC5FE993E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24-4FDC-8446-47AAC5FE993E}"/>
              </c:ext>
            </c:extLst>
          </c:dPt>
          <c:dPt>
            <c:idx val="3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24-4FDC-8446-47AAC5FE993E}"/>
              </c:ext>
            </c:extLst>
          </c:dPt>
          <c:dPt>
            <c:idx val="4"/>
            <c:bubble3D val="0"/>
            <c:spPr>
              <a:solidFill>
                <a:schemeClr val="accent2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A24-4FDC-8446-47AAC5FE993E}"/>
              </c:ext>
            </c:extLst>
          </c:dPt>
          <c:dLbls>
            <c:dLbl>
              <c:idx val="0"/>
              <c:layout>
                <c:manualLayout>
                  <c:x val="-0.12623629065282718"/>
                  <c:y val="-5.0080553263389525E-2"/>
                </c:manualLayout>
              </c:layout>
              <c:tx>
                <c:rich>
                  <a:bodyPr/>
                  <a:lstStyle/>
                  <a:p>
                    <a:fld id="{CDE18E3C-F2EE-4582-86F9-9B96E03D59B2}" type="CATEGORYNAME">
                      <a:rPr lang="en-US" smtClean="0"/>
                      <a:pPr/>
                      <a:t>[CATEGORY NAME]</a:t>
                    </a:fld>
                    <a:r>
                      <a:rPr lang="en-US" baseline="0" smtClean="0"/>
                      <a:t> </a:t>
                    </a:r>
                    <a:br>
                      <a:rPr lang="en-US" baseline="0" smtClean="0"/>
                    </a:br>
                    <a:fld id="{08E642E1-F937-457C-9508-7E15B571030B}" type="VALUE">
                      <a:rPr lang="en-US" baseline="0" smtClean="0"/>
                      <a:pPr/>
                      <a:t>[VALUE]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548290890159041"/>
                      <c:h val="0.510207279170513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A24-4FDC-8446-47AAC5FE993E}"/>
                </c:ext>
              </c:extLst>
            </c:dLbl>
            <c:dLbl>
              <c:idx val="1"/>
              <c:layout>
                <c:manualLayout>
                  <c:x val="0.15387013054062629"/>
                  <c:y val="-5.9334919557392951E-2"/>
                </c:manualLayout>
              </c:layout>
              <c:tx>
                <c:rich>
                  <a:bodyPr/>
                  <a:lstStyle/>
                  <a:p>
                    <a:fld id="{2B90F978-3645-407F-9A07-81CA22944A0A}" type="CATEGORYNAME">
                      <a:rPr lang="en-US" smtClean="0"/>
                      <a:pPr/>
                      <a:t>[CATEGORY NAME]</a:t>
                    </a:fld>
                    <a:r>
                      <a:rPr lang="en-US" baseline="0" smtClean="0"/>
                      <a:t> </a:t>
                    </a:r>
                    <a:fld id="{42287BFA-2D9C-4C1E-97C5-4E1C04E88ACA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87902241008425"/>
                      <c:h val="0.283806038961133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A24-4FDC-8446-47AAC5FE993E}"/>
                </c:ext>
              </c:extLst>
            </c:dLbl>
            <c:dLbl>
              <c:idx val="2"/>
              <c:layout>
                <c:manualLayout>
                  <c:x val="0.11996983101310833"/>
                  <c:y val="1.229673681372210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05FBAD1-EE5C-4F76-9501-DE0738AC0B2D}" type="CATEGORYNAME">
                      <a:rPr lang="en-US" sz="2000" smtClean="0">
                        <a:solidFill>
                          <a:schemeClr val="tx1"/>
                        </a:solidFill>
                      </a:rPr>
                      <a:pPr>
                        <a:defRPr sz="2000"/>
                      </a:pPr>
                      <a:t>[CATEGORY NAME]</a:t>
                    </a:fld>
                    <a:endParaRPr lang="en-US" sz="200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sz="2000"/>
                    </a:pPr>
                    <a:fld id="{E53EA090-8689-4B37-BBD9-0880CAC0E64D}" type="VALUE">
                      <a:rPr lang="en-US" sz="2000" baseline="0" smtClean="0">
                        <a:solidFill>
                          <a:schemeClr val="tx1"/>
                        </a:solidFill>
                      </a:rPr>
                      <a:pPr>
                        <a:defRPr sz="20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89835343796536"/>
                      <c:h val="0.224611038939214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A24-4FDC-8446-47AAC5FE993E}"/>
                </c:ext>
              </c:extLst>
            </c:dLbl>
            <c:dLbl>
              <c:idx val="3"/>
              <c:layout>
                <c:manualLayout>
                  <c:x val="4.2743777102683324E-2"/>
                  <c:y val="-2.897495117829540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2793328597894"/>
                      <c:h val="0.29645793054412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A24-4FDC-8446-47AAC5FE993E}"/>
                </c:ext>
              </c:extLst>
            </c:dLbl>
            <c:dLbl>
              <c:idx val="4"/>
              <c:layout>
                <c:manualLayout>
                  <c:x val="0.1382583700090429"/>
                  <c:y val="0.1814663799862665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2072551004006"/>
                      <c:h val="0.262920109436621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4A24-4FDC-8446-47AAC5FE99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3"/>
                <c:pt idx="0">
                  <c:v>Rubicon</c:v>
                </c:pt>
                <c:pt idx="1">
                  <c:v>TMT</c:v>
                </c:pt>
                <c:pt idx="2">
                  <c:v>Public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0.55230000000000001</c:v>
                </c:pt>
                <c:pt idx="1">
                  <c:v>0.3715</c:v>
                </c:pt>
                <c:pt idx="2">
                  <c:v>7.6200000000000004E-2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24-4FDC-8446-47AAC5FE993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3617346910311732"/>
          <c:w val="0.95026689270251197"/>
          <c:h val="0.5636301535871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96171330867189E-2"/>
                  <c:y val="3.7267080745341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474893541159"/>
                      <c:h val="0.25031055900621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379-4B07-B9A2-F7328AD842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#,##0</c:formatCode>
                <c:ptCount val="3"/>
                <c:pt idx="0" formatCode="_(* #,##0_);_(* \(#,##0\);_(* &quot;-&quot;??_);_(@_)">
                  <c:v>155.08077399999999</c:v>
                </c:pt>
                <c:pt idx="1">
                  <c:v>199.571403981</c:v>
                </c:pt>
                <c:pt idx="2" formatCode="_(* #,##0_);_(* \(#,##0\);_(* &quot;-&quot;??_);_(@_)">
                  <c:v>259.57197556599999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8-4CCC-888E-054FC43FE9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3617346910311732"/>
          <c:w val="0.95026689270251197"/>
          <c:h val="0.5636301535871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96171330867189E-2"/>
                  <c:y val="3.7267080745341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474893541159"/>
                      <c:h val="0.25031055900621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B02-4724-B5C2-FD0258E915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_(* #,##0_);_(* \(#,##0\);_(* "-"??_);_(@_)</c:formatCode>
                <c:ptCount val="3"/>
                <c:pt idx="0">
                  <c:v>123.818238396</c:v>
                </c:pt>
                <c:pt idx="1">
                  <c:v>144.22776138099999</c:v>
                </c:pt>
                <c:pt idx="2">
                  <c:v>255.450451007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F8-4EE2-8961-D55477E1F2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3617346910311732"/>
          <c:w val="0.95026689270251197"/>
          <c:h val="0.5636301535871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24749457991459"/>
                      <c:h val="0.140706567808799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DE-4FC8-9485-7FD5111C23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#,##0</c:formatCode>
                <c:ptCount val="3"/>
                <c:pt idx="0" formatCode="_(* #,##0_);_(* \(#,##0\);_(* &quot;-&quot;??_);_(@_)">
                  <c:v>34.775554999999997</c:v>
                </c:pt>
                <c:pt idx="1">
                  <c:v>43.682139517000003</c:v>
                </c:pt>
                <c:pt idx="2" formatCode="_(* #,##0_);_(* \(#,##0\);_(* &quot;-&quot;??_);_(@_)">
                  <c:v>-57.229799915000001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8-4CCC-888E-054FC43FE9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9915306086394861"/>
          <c:w val="0.95026689270251197"/>
          <c:h val="0.5006505618263089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49558520145266"/>
                      <c:h val="0.151468646102135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E1F-4902-8D34-080B2C61EB69}"/>
                </c:ext>
              </c:extLst>
            </c:dLbl>
            <c:dLbl>
              <c:idx val="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C47-4DD2-BFFB-2D3C38CDA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_(* #,##0.00_);_(* \(#,##0.00\);_(* "-"??_);_(@_)</c:formatCode>
                <c:ptCount val="3"/>
                <c:pt idx="0">
                  <c:v>22.42</c:v>
                </c:pt>
                <c:pt idx="1">
                  <c:v>21.89</c:v>
                </c:pt>
                <c:pt idx="2">
                  <c:v>-22.05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E1F-4902-8D34-080B2C61EB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3013632"/>
        <c:axId val="193020672"/>
      </c:line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3617346910311732"/>
          <c:w val="0.95026689270251197"/>
          <c:h val="0.5636301535871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96171330867189E-2"/>
                  <c:y val="3.7267080745341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474893541159"/>
                      <c:h val="0.25031055900621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1C-47A1-AAAB-96B20BE344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#,##0</c:formatCode>
                <c:ptCount val="3"/>
                <c:pt idx="0" formatCode="_(* #,##0_);_(* \(#,##0\);_(* &quot;-&quot;??_);_(@_)">
                  <c:v>1279.7803980000001</c:v>
                </c:pt>
                <c:pt idx="1">
                  <c:v>1736.9974565509999</c:v>
                </c:pt>
                <c:pt idx="2" formatCode="_(* #,##0_);_(* \(#,##0\);_(* &quot;-&quot;??_);_(@_)">
                  <c:v>2460.0874680329998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8-4CCC-888E-054FC43FE9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3617346910311732"/>
          <c:w val="0.95026689270251197"/>
          <c:h val="0.5636301535871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96171330867189E-2"/>
                  <c:y val="3.7267080745341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474893541159"/>
                      <c:h val="0.25031055900621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31D-44AD-B698-2E4B95924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#,##0</c:formatCode>
                <c:ptCount val="3"/>
                <c:pt idx="0" formatCode="_(* #,##0_);_(* \(#,##0\);_(* &quot;-&quot;??_);_(@_)">
                  <c:v>629.22164299999997</c:v>
                </c:pt>
                <c:pt idx="1">
                  <c:v>672.90378234399998</c:v>
                </c:pt>
                <c:pt idx="2" formatCode="_(* #,##0_);_(* \(#,##0\);_(* &quot;-&quot;??_);_(@_)">
                  <c:v>615.67398242900003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36-4EB7-86FA-FAAA43A6A7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3617346910311732"/>
          <c:w val="0.95026689270251197"/>
          <c:h val="0.5636301535871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96171330867189E-2"/>
                  <c:y val="3.7267080745341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474893541159"/>
                      <c:h val="0.25031055900621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D85-4934-9214-4A25496C7B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#,##0</c:formatCode>
                <c:ptCount val="3"/>
                <c:pt idx="0" formatCode="_(* #,##0_);_(* \(#,##0\);_(* &quot;-&quot;??_);_(@_)">
                  <c:v>650.55875500000002</c:v>
                </c:pt>
                <c:pt idx="1">
                  <c:v>1064.093674207</c:v>
                </c:pt>
                <c:pt idx="2" formatCode="_(* #,##0_);_(* \(#,##0\);_(* &quot;-&quot;??_);_(@_)">
                  <c:v>1844.413485604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60-4F92-BA1F-0A467FC0A0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Modal Kerja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Sheet1!$A$6:$A$10</c:f>
              <c:strCache>
                <c:ptCount val="5"/>
                <c:pt idx="0">
                  <c:v>4Q22</c:v>
                </c:pt>
                <c:pt idx="1">
                  <c:v>1Q23</c:v>
                </c:pt>
                <c:pt idx="2">
                  <c:v>2Q23</c:v>
                </c:pt>
                <c:pt idx="3">
                  <c:v>3Q23</c:v>
                </c:pt>
                <c:pt idx="4">
                  <c:v>4Q23</c:v>
                </c:pt>
              </c:strCache>
            </c:strRef>
          </c:cat>
          <c:val>
            <c:numRef>
              <c:f>Sheet1!$B$6:$B$10</c:f>
              <c:numCache>
                <c:formatCode>_(* #,##0_);_(* \(#,##0\);_(* "-"??_);_(@_)</c:formatCode>
                <c:ptCount val="5"/>
                <c:pt idx="0" formatCode="#,##0">
                  <c:v>39579.309206491002</c:v>
                </c:pt>
                <c:pt idx="1">
                  <c:v>41690.182129244997</c:v>
                </c:pt>
                <c:pt idx="2">
                  <c:v>43033.159294195</c:v>
                </c:pt>
                <c:pt idx="3">
                  <c:v>44329.553024061002</c:v>
                </c:pt>
                <c:pt idx="4">
                  <c:v>45556.630265230997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C-4588-844E-3AA3A27E74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630814016"/>
        <c:axId val="1630825248"/>
      </c:barChart>
      <c:catAx>
        <c:axId val="16308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0825248"/>
        <c:crosses val="autoZero"/>
        <c:auto val="1"/>
        <c:lblAlgn val="ctr"/>
        <c:lblOffset val="100"/>
        <c:noMultiLvlLbl val="0"/>
      </c:catAx>
      <c:valAx>
        <c:axId val="16308252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63081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Investasi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Sheet1!$A$6:$A$10</c:f>
              <c:strCache>
                <c:ptCount val="5"/>
                <c:pt idx="0">
                  <c:v>4Q22</c:v>
                </c:pt>
                <c:pt idx="1">
                  <c:v>1Q23</c:v>
                </c:pt>
                <c:pt idx="2">
                  <c:v>2Q23</c:v>
                </c:pt>
                <c:pt idx="3">
                  <c:v>3Q23</c:v>
                </c:pt>
                <c:pt idx="4">
                  <c:v>4Q23</c:v>
                </c:pt>
              </c:strCache>
            </c:strRef>
          </c:cat>
          <c:val>
            <c:numRef>
              <c:f>Sheet1!$B$6:$B$10</c:f>
              <c:numCache>
                <c:formatCode>_(* #,##0_);_(* \(#,##0\);_(* "-"??_);_(@_)</c:formatCode>
                <c:ptCount val="5"/>
                <c:pt idx="0" formatCode="#,##0">
                  <c:v>141629.77301534801</c:v>
                </c:pt>
                <c:pt idx="1">
                  <c:v>148659.08499524399</c:v>
                </c:pt>
                <c:pt idx="2">
                  <c:v>150008.11966898601</c:v>
                </c:pt>
                <c:pt idx="3">
                  <c:v>154396.435595363</c:v>
                </c:pt>
                <c:pt idx="4">
                  <c:v>154351.28772397101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39-41CB-A5B3-91CE01E924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-27"/>
        <c:axId val="1630814016"/>
        <c:axId val="1630825248"/>
      </c:barChart>
      <c:catAx>
        <c:axId val="16308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0825248"/>
        <c:crosses val="autoZero"/>
        <c:auto val="1"/>
        <c:lblAlgn val="ctr"/>
        <c:lblOffset val="100"/>
        <c:noMultiLvlLbl val="0"/>
      </c:catAx>
      <c:valAx>
        <c:axId val="16308252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63081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Inflation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499770154344742E-2"/>
                      <c:h val="0.169412906525835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61B-4694-8FCF-82D3D75E3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ubai Medium" panose="020B0603030403030204" pitchFamily="34" charset="-78"/>
                    <a:ea typeface="+mn-ea"/>
                    <a:cs typeface="Dubai Medium" panose="020B0603030403030204" pitchFamily="34" charset="-78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Sheet1!$A$6:$A$10</c:f>
              <c:strCache>
                <c:ptCount val="5"/>
                <c:pt idx="0">
                  <c:v>4Q22</c:v>
                </c:pt>
                <c:pt idx="1">
                  <c:v>1Q23</c:v>
                </c:pt>
                <c:pt idx="2">
                  <c:v>2Q23</c:v>
                </c:pt>
                <c:pt idx="3">
                  <c:v>3Q23</c:v>
                </c:pt>
                <c:pt idx="4">
                  <c:v>4Q23</c:v>
                </c:pt>
              </c:strCache>
            </c:strRef>
          </c:cat>
          <c:val>
            <c:numRef>
              <c:f>Sheet1!$B$6:$B$10</c:f>
              <c:numCache>
                <c:formatCode>General</c:formatCode>
                <c:ptCount val="5"/>
                <c:pt idx="0">
                  <c:v>5.51</c:v>
                </c:pt>
                <c:pt idx="1">
                  <c:v>4.97</c:v>
                </c:pt>
                <c:pt idx="2">
                  <c:v>3.52</c:v>
                </c:pt>
                <c:pt idx="3">
                  <c:v>2.2800000000000002</c:v>
                </c:pt>
                <c:pt idx="4">
                  <c:v>2.6100000000000003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1B-4694-8FCF-82D3D75E3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5089392"/>
        <c:axId val="1255090640"/>
      </c:lineChart>
      <c:catAx>
        <c:axId val="125508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pPr>
            <a:endParaRPr lang="en-US"/>
          </a:p>
        </c:txPr>
        <c:crossAx val="1255090640"/>
        <c:crosses val="autoZero"/>
        <c:auto val="1"/>
        <c:lblAlgn val="ctr"/>
        <c:lblOffset val="100"/>
        <c:noMultiLvlLbl val="0"/>
      </c:catAx>
      <c:valAx>
        <c:axId val="1255090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5508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Dubai Medium" panose="020B0603030403030204" pitchFamily="34" charset="-78"/>
          <a:cs typeface="Dubai Medium" panose="020B0603030403030204" pitchFamily="34" charset="-78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PDB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503333628451579E-2"/>
                      <c:h val="0.253893740733338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4E-4BF0-85DF-4D7CFC9FDC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Dubai Medium" panose="020B0603030403030204" pitchFamily="34" charset="-78"/>
                    <a:ea typeface="+mn-ea"/>
                    <a:cs typeface="Dubai Medium" panose="020B0603030403030204" pitchFamily="34" charset="-78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Sheet1!$A$6:$A$10</c:f>
              <c:strCache>
                <c:ptCount val="5"/>
                <c:pt idx="0">
                  <c:v>4Q22</c:v>
                </c:pt>
                <c:pt idx="1">
                  <c:v>1Q23</c:v>
                </c:pt>
                <c:pt idx="2">
                  <c:v>2Q23</c:v>
                </c:pt>
                <c:pt idx="3">
                  <c:v>3Q23</c:v>
                </c:pt>
                <c:pt idx="4">
                  <c:v>4Q23</c:v>
                </c:pt>
              </c:strCache>
            </c:strRef>
          </c:cat>
          <c:val>
            <c:numRef>
              <c:f>Sheet1!$B$6:$B$10</c:f>
              <c:numCache>
                <c:formatCode>General</c:formatCode>
                <c:ptCount val="5"/>
                <c:pt idx="0">
                  <c:v>5.01</c:v>
                </c:pt>
                <c:pt idx="1">
                  <c:v>5.04</c:v>
                </c:pt>
                <c:pt idx="2">
                  <c:v>5.1100000000000003</c:v>
                </c:pt>
                <c:pt idx="3">
                  <c:v>5.0500000000000007</c:v>
                </c:pt>
                <c:pt idx="4">
                  <c:v>5.0500000000000007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4E-4BF0-85DF-4D7CFC9FD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5089392"/>
        <c:axId val="1255090640"/>
      </c:lineChart>
      <c:catAx>
        <c:axId val="125508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pPr>
            <a:endParaRPr lang="en-US"/>
          </a:p>
        </c:txPr>
        <c:crossAx val="1255090640"/>
        <c:crosses val="autoZero"/>
        <c:auto val="1"/>
        <c:lblAlgn val="ctr"/>
        <c:lblOffset val="100"/>
        <c:noMultiLvlLbl val="0"/>
      </c:catAx>
      <c:valAx>
        <c:axId val="1255090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5508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Dubai Medium" panose="020B0603030403030204" pitchFamily="34" charset="-78"/>
          <a:cs typeface="Dubai Medium" panose="020B0603030403030204" pitchFamily="34" charset="-78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PDB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Dubai Medium" panose="020B0603030403030204" pitchFamily="34" charset="-78"/>
                    <a:ea typeface="+mn-ea"/>
                    <a:cs typeface="Dubai Medium" panose="020B0603030403030204" pitchFamily="34" charset="-78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Sheet1!$A$6:$A$10</c:f>
              <c:strCache>
                <c:ptCount val="5"/>
                <c:pt idx="0">
                  <c:v>4Q22</c:v>
                </c:pt>
                <c:pt idx="1">
                  <c:v>1Q23</c:v>
                </c:pt>
                <c:pt idx="2">
                  <c:v>2Q23</c:v>
                </c:pt>
                <c:pt idx="3">
                  <c:v>3Q23</c:v>
                </c:pt>
                <c:pt idx="4">
                  <c:v>4Q23</c:v>
                </c:pt>
              </c:strCache>
            </c:strRef>
          </c:cat>
          <c:val>
            <c:numRef>
              <c:f>Sheet1!$B$6:$B$10</c:f>
              <c:numCache>
                <c:formatCode>0.00</c:formatCode>
                <c:ptCount val="5"/>
                <c:pt idx="0">
                  <c:v>2.3154804645462499</c:v>
                </c:pt>
                <c:pt idx="1">
                  <c:v>2.3692468746974655</c:v>
                </c:pt>
                <c:pt idx="2">
                  <c:v>2.6694092825767735</c:v>
                </c:pt>
                <c:pt idx="3">
                  <c:v>2.59</c:v>
                </c:pt>
                <c:pt idx="4">
                  <c:v>2.4426308198124014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6B-4657-AD75-4B3AC69A945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255089392"/>
        <c:axId val="1255090640"/>
      </c:lineChart>
      <c:catAx>
        <c:axId val="125508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pPr>
            <a:endParaRPr lang="en-US"/>
          </a:p>
        </c:txPr>
        <c:crossAx val="1255090640"/>
        <c:crosses val="autoZero"/>
        <c:auto val="1"/>
        <c:lblAlgn val="ctr"/>
        <c:lblOffset val="100"/>
        <c:noMultiLvlLbl val="0"/>
      </c:catAx>
      <c:valAx>
        <c:axId val="1255090640"/>
        <c:scaling>
          <c:orientation val="minMax"/>
          <c:max val="8"/>
          <c:min val="-2"/>
        </c:scaling>
        <c:delete val="1"/>
        <c:axPos val="l"/>
        <c:numFmt formatCode="0.00" sourceLinked="1"/>
        <c:majorTickMark val="out"/>
        <c:minorTickMark val="none"/>
        <c:tickLblPos val="nextTo"/>
        <c:crossAx val="125508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Dubai Medium" panose="020B0603030403030204" pitchFamily="34" charset="-78"/>
          <a:cs typeface="Dubai Medium" panose="020B0603030403030204" pitchFamily="34" charset="-78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11870329977111317"/>
          <c:w val="0.95026689270251197"/>
          <c:h val="0.663121807819150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96171330867189E-2"/>
                  <c:y val="3.7267080745341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474893541159"/>
                      <c:h val="0.25031055900621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D65-45E4-9988-56269A676B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#,##0</c:formatCode>
                <c:ptCount val="3"/>
                <c:pt idx="0" formatCode="_(* #,##0_);_(* \(#,##0\);_(* &quot;-&quot;??_);_(@_)">
                  <c:v>1485.434108915</c:v>
                </c:pt>
                <c:pt idx="1">
                  <c:v>1943.1703174100001</c:v>
                </c:pt>
                <c:pt idx="2">
                  <c:v>2871.3262194130002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F8-4CCC-888E-054FC43FE9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13334388678001285"/>
          <c:w val="0.95026689270251197"/>
          <c:h val="0.654939013046018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96171330867189E-2"/>
                  <c:y val="3.72670807453416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474893541159"/>
                      <c:h val="0.25031055900621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27D-4E1E-9EDF-E3E3BFD9F895}"/>
                </c:ext>
              </c:extLst>
            </c:dLbl>
            <c:dLbl>
              <c:idx val="2"/>
              <c:numFmt formatCode="_(* #,##0_);_(* \(#,##0\);_(* &quot;-&quot;_);_(@_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27D-4E1E-9EDF-E3E3BFD9F8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#,##0</c:formatCode>
                <c:ptCount val="3"/>
                <c:pt idx="0" formatCode="_(* #,##0_);_(* \(#,##0\);_(* &quot;-&quot;??_);_(@_)">
                  <c:v>1007.474848103</c:v>
                </c:pt>
                <c:pt idx="1">
                  <c:v>1469.3366437039999</c:v>
                </c:pt>
                <c:pt idx="2" formatCode="0">
                  <c:v>1986.9538015889998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D0-4918-B417-A63CBFDB30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93013632"/>
        <c:axId val="193020672"/>
      </c:bar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6553648743999E-2"/>
          <c:y val="0.29915306086394861"/>
          <c:w val="0.95026689270251197"/>
          <c:h val="0.5006505618263089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Sheet1!$A$27</c:f>
              <c:strCache>
                <c:ptCount val="1"/>
                <c:pt idx="0">
                  <c:v>Total Financing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70538135716916"/>
                      <c:h val="0.250310891483368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3F4-4701-BCBD-0E8FDADD3C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Sheet1!$D$26:$F$26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strCache>
            </c:strRef>
          </c:cat>
          <c:val>
            <c:numRef>
              <c:f>Sheet1!$D$27:$F$27</c:f>
              <c:numCache>
                <c:formatCode>_(* #,##0.00_);_(* \(#,##0.00\);_(* "-"??_);_(@_)</c:formatCode>
                <c:ptCount val="3"/>
                <c:pt idx="0">
                  <c:v>0.13</c:v>
                </c:pt>
                <c:pt idx="1">
                  <c:v>0.04</c:v>
                </c:pt>
                <c:pt idx="2">
                  <c:v>2.14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91-460F-9035-5650C45E64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3013632"/>
        <c:axId val="193020672"/>
      </c:lineChart>
      <c:catAx>
        <c:axId val="1930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3020672"/>
        <c:crosses val="autoZero"/>
        <c:auto val="1"/>
        <c:lblAlgn val="ctr"/>
        <c:lblOffset val="100"/>
        <c:noMultiLvlLbl val="0"/>
      </c:catAx>
      <c:valAx>
        <c:axId val="193020672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193013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0.5909</cdr:x>
      <cdr:y>0.12213</cdr:y>
    </cdr:from>
    <cdr:to>
      <cdr:x>0.76092</cdr:x>
      <cdr:y>0.32168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C20A3173-5164-4A7F-90F1-0F2A6D92981D}"/>
            </a:ext>
          </a:extLst>
        </cdr:cNvPr>
        <cdr:cNvCxnSpPr>
          <a:cxnSpLocks xmlns:a="http://schemas.openxmlformats.org/drawingml/2006/main"/>
        </cdr:cNvCxnSpPr>
      </cdr:nvCxnSpPr>
      <cdr:spPr bwMode="auto">
        <a:xfrm xmlns:a="http://schemas.openxmlformats.org/drawingml/2006/main" flipV="1">
          <a:off x="3319642" y="145496"/>
          <a:ext cx="955170" cy="237736"/>
        </a:xfrm>
        <a:prstGeom xmlns:a="http://schemas.openxmlformats.org/drawingml/2006/main" prst="line">
          <a:avLst/>
        </a:prstGeom>
        <a:ln xmlns:a="http://schemas.openxmlformats.org/drawingml/2006/main" w="28575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0.59964</cdr:x>
      <cdr:y>0.1048</cdr:y>
    </cdr:from>
    <cdr:to>
      <cdr:x>0.72424</cdr:x>
      <cdr:y>0.33416</cdr:y>
    </cdr:to>
    <cdr:sp macro="" textlink="">
      <cdr:nvSpPr>
        <cdr:cNvPr id="3" name="Text Placeholder 2">
          <a:extLst xmlns:a="http://schemas.openxmlformats.org/drawingml/2006/main">
            <a:ext uri="{FF2B5EF4-FFF2-40B4-BE49-F238E27FC236}">
              <a16:creationId xmlns:a16="http://schemas.microsoft.com/office/drawing/2014/main" id="{A90E687A-BB77-4A48-BF1C-2602DE753AE4}"/>
            </a:ext>
          </a:extLst>
        </cdr:cNvPr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3368796" y="124858"/>
          <a:ext cx="700001" cy="27325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 w="9525" algn="ctr">
          <a:solidFill>
            <a:schemeClr val="tx1"/>
          </a:solidFill>
        </a:ln>
        <a:effectLst xmlns:a="http://schemas.openxmlformats.org/drawingml/2006/main"/>
      </cdr:spPr>
      <cdr:txBody>
        <a:bodyPr xmlns:a="http://schemas.openxmlformats.org/drawingml/2006/main" vert="horz" wrap="none" lIns="0" tIns="0" rIns="0" bIns="0" numCol="1" spcCol="0" rtlCol="0" anchor="ctr" anchorCtr="0">
          <a:noAutofit/>
        </a:bodyPr>
        <a:lstStyle xmlns:a="http://schemas.openxmlformats.org/drawingml/2006/main">
          <a:defPPr>
            <a:defRPr lang="id-ID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spcBef>
              <a:spcPct val="0"/>
            </a:spcBef>
            <a:spcAft>
              <a:spcPct val="0"/>
            </a:spcAft>
            <a:buNone/>
          </a:pPr>
          <a:r>
            <a:rPr lang="en-US" sz="1200" b="1" dirty="0" smtClean="0"/>
            <a:t>+52,5%</a:t>
          </a:r>
          <a:endParaRPr lang="en-US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0.60594</cdr:x>
      <cdr:y>0.15968</cdr:y>
    </cdr:from>
    <cdr:to>
      <cdr:x>0.71722</cdr:x>
      <cdr:y>0.2736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C20A3173-5164-4A7F-90F1-0F2A6D92981D}"/>
            </a:ext>
          </a:extLst>
        </cdr:cNvPr>
        <cdr:cNvCxnSpPr>
          <a:cxnSpLocks xmlns:a="http://schemas.openxmlformats.org/drawingml/2006/main"/>
        </cdr:cNvCxnSpPr>
      </cdr:nvCxnSpPr>
      <cdr:spPr bwMode="auto">
        <a:xfrm xmlns:a="http://schemas.openxmlformats.org/drawingml/2006/main" flipV="1">
          <a:off x="4079097" y="333045"/>
          <a:ext cx="749127" cy="237602"/>
        </a:xfrm>
        <a:prstGeom xmlns:a="http://schemas.openxmlformats.org/drawingml/2006/main" prst="line">
          <a:avLst/>
        </a:prstGeom>
        <a:ln xmlns:a="http://schemas.openxmlformats.org/drawingml/2006/main" w="28575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0.61847</cdr:x>
      <cdr:y>0.14904</cdr:y>
    </cdr:from>
    <cdr:to>
      <cdr:x>0.69063</cdr:x>
      <cdr:y>0.26169</cdr:y>
    </cdr:to>
    <cdr:sp macro="" textlink="">
      <cdr:nvSpPr>
        <cdr:cNvPr id="3" name="Text Placeholder 2">
          <a:extLst xmlns:a="http://schemas.openxmlformats.org/drawingml/2006/main">
            <a:ext uri="{FF2B5EF4-FFF2-40B4-BE49-F238E27FC236}">
              <a16:creationId xmlns:a16="http://schemas.microsoft.com/office/drawing/2014/main" id="{A90E687A-BB77-4A48-BF1C-2602DE753AE4}"/>
            </a:ext>
          </a:extLst>
        </cdr:cNvPr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4163503" y="310849"/>
          <a:ext cx="485774" cy="23495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 w="9525" algn="ctr">
          <a:solidFill>
            <a:schemeClr val="tx1"/>
          </a:solidFill>
        </a:ln>
        <a:effectLst xmlns:a="http://schemas.openxmlformats.org/drawingml/2006/main"/>
      </cdr:spPr>
      <cdr:txBody>
        <a:bodyPr xmlns:a="http://schemas.openxmlformats.org/drawingml/2006/main" vert="horz" wrap="none" lIns="0" tIns="0" rIns="0" bIns="0" numCol="1" spcCol="0" rtlCol="0" anchor="ctr" anchorCtr="0">
          <a:noAutofit/>
        </a:bodyPr>
        <a:lstStyle xmlns:a="http://schemas.openxmlformats.org/drawingml/2006/main">
          <a:defPPr>
            <a:defRPr lang="id-ID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spcBef>
              <a:spcPct val="0"/>
            </a:spcBef>
            <a:spcAft>
              <a:spcPct val="0"/>
            </a:spcAft>
            <a:buNone/>
          </a:pPr>
          <a:r>
            <a:rPr lang="en-US" sz="1200" b="1" dirty="0" smtClean="0"/>
            <a:t>+30%</a:t>
          </a:r>
          <a:endParaRPr lang="en-US" sz="12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689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061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940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63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676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314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615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955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224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735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748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A868-2CF3-493D-AEDA-6B4BA2E69E3F}" type="datetimeFigureOut">
              <a:rPr lang="id-ID" smtClean="0"/>
              <a:t>31/03/2024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B2BB-5D0C-4848-AA13-8D9A6C4E49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612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image" Target="../media/image5.png"/><Relationship Id="rId7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tags" Target="../tags/tag3.xml"/><Relationship Id="rId7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2.xml"/><Relationship Id="rId10" Type="http://schemas.openxmlformats.org/officeDocument/2006/relationships/chart" Target="../charts/chart9.xml"/><Relationship Id="rId4" Type="http://schemas.openxmlformats.org/officeDocument/2006/relationships/tags" Target="../tags/tag4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Gp2pvNQPgwb-bgJZbzsLR4w676up44A4KMbvXs9Lr7Gk8z4EWo3EsKFNK4sD1937p2mZ5nkU8vij57KfDnphnPiYGmm8F_FHjrvmt-WWGLWWfuorZ2NSYl2_ep4xzrN7ZnZkP1S-qTxGlJw=s2048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011"/>
          <a:stretch/>
        </p:blipFill>
        <p:spPr bwMode="auto">
          <a:xfrm rot="5400000">
            <a:off x="2667000" y="-2667000"/>
            <a:ext cx="6858000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-1269242" y="1"/>
            <a:ext cx="15266596" cy="59367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https://lh4.googleusercontent.com/K2XmGSVszNNOg-yJ2iSbw6uJozo2vij749wNstKUlM48PxZuxpvz4ciBck_BfgiK6_ovRhU20nwRVQlfsXn1_LP6Y2NARpJPU3EF6PPp4C8S2gSvKcB8sPHHHzsJhLg3U0LPgTb-NGSDaGQ=s2048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74" y="0"/>
            <a:ext cx="4210051" cy="318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879" y="275362"/>
            <a:ext cx="1946440" cy="1439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05741" y="4355156"/>
            <a:ext cx="295465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2024</a:t>
            </a:r>
            <a:endParaRPr lang="id-ID" sz="10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0449" y="3075643"/>
            <a:ext cx="455124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endParaRPr lang="id-ID" sz="1000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76230" y="3085435"/>
            <a:ext cx="348364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endParaRPr lang="id-ID" sz="1000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066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Operasional &amp; Keuangan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i="0" u="none" strike="noStrike" cap="none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9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389224"/>
              </p:ext>
            </p:extLst>
          </p:nvPr>
        </p:nvGraphicFramePr>
        <p:xfrm>
          <a:off x="951784" y="1594003"/>
          <a:ext cx="6731905" cy="208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89244" y="739748"/>
            <a:ext cx="57493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Keuangan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2023</a:t>
            </a:r>
            <a:endParaRPr lang="en-US" sz="2000" b="1" kern="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8032" y="1279367"/>
            <a:ext cx="6725657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Pendapatan (dalam Rp Miliar)</a:t>
            </a:r>
            <a:endParaRPr lang="en-US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98158" y="6215923"/>
            <a:ext cx="574931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i="1" kern="0" smtClea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Sumber: Radana Finance</a:t>
            </a:r>
            <a:endParaRPr lang="en-US" sz="1200" i="1" kern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sp>
        <p:nvSpPr>
          <p:cNvPr id="26" name="Round Diagonal Corner Rectangle 25"/>
          <p:cNvSpPr/>
          <p:nvPr/>
        </p:nvSpPr>
        <p:spPr>
          <a:xfrm>
            <a:off x="8020594" y="1594003"/>
            <a:ext cx="3852539" cy="3957711"/>
          </a:xfrm>
          <a:prstGeom prst="round2Diag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00206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8032" y="3744144"/>
            <a:ext cx="6725657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Beban Operasional </a:t>
            </a:r>
            <a:r>
              <a:rPr lang="en-US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(dalam Rp Miliar)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020594" y="1793709"/>
            <a:ext cx="3852539" cy="358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b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Total </a:t>
            </a:r>
            <a:r>
              <a:rPr lang="en-US" sz="1300" b="1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Pendapatan</a:t>
            </a:r>
            <a:r>
              <a:rPr lang="en-US" sz="1300" b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tercatat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260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naik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30% YoY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pada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 yang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disebabkan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oleh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peningkatan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penyaluran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pembiayaan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baru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48%.</a:t>
            </a:r>
          </a:p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endParaRPr lang="en-US" sz="600" kern="0" dirty="0" smtClean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b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Total Beban </a:t>
            </a:r>
            <a:r>
              <a:rPr lang="en-US" sz="1300" b="1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Operasional</a:t>
            </a:r>
            <a:r>
              <a:rPr lang="en-US" sz="1300" b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tercatat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225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naik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 77% YoY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sepanjang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karena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beban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pendanaan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atas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kebutuhan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pinjaman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perseroan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untuk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menunjang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kegiatan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utama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perusahaan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,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memperluas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kesempatan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kegiatan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bisnis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perusahaan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,</a:t>
            </a:r>
            <a:r>
              <a:rPr lang="en-US" sz="1300" kern="0" dirty="0" smtClean="0">
                <a:solidFill>
                  <a:srgbClr val="FF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meningkatkan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kapasitas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perusahaan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.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983626" y="6240680"/>
            <a:ext cx="105396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561798"/>
              </p:ext>
            </p:extLst>
          </p:nvPr>
        </p:nvGraphicFramePr>
        <p:xfrm>
          <a:off x="951784" y="4065782"/>
          <a:ext cx="6731905" cy="208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20A3173-5164-4A7F-90F1-0F2A6D92981D}"/>
              </a:ext>
            </a:extLst>
          </p:cNvPr>
          <p:cNvCxnSpPr>
            <a:cxnSpLocks/>
          </p:cNvCxnSpPr>
          <p:nvPr/>
        </p:nvCxnSpPr>
        <p:spPr bwMode="auto">
          <a:xfrm flipV="1">
            <a:off x="5034806" y="4300310"/>
            <a:ext cx="741278" cy="23495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90E687A-BB77-4A48-BF1C-2602DE753AE4}"/>
              </a:ext>
            </a:extLst>
          </p:cNvPr>
          <p:cNvSpPr>
            <a:spLocks noGrp="1"/>
          </p:cNvSpPr>
          <p:nvPr/>
        </p:nvSpPr>
        <p:spPr bwMode="auto">
          <a:xfrm>
            <a:off x="5162558" y="4300310"/>
            <a:ext cx="485775" cy="2349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1" dirty="0" smtClean="0"/>
              <a:t>77%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9809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Operasional &amp; Keuangan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10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3792771"/>
              </p:ext>
            </p:extLst>
          </p:nvPr>
        </p:nvGraphicFramePr>
        <p:xfrm>
          <a:off x="951784" y="1594003"/>
          <a:ext cx="6731905" cy="208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89244" y="739748"/>
            <a:ext cx="57493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b="1" kern="0" dirty="0" err="1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Keuangan</a:t>
            </a:r>
            <a:r>
              <a:rPr lang="en-US" sz="2000" b="1" kern="0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2023</a:t>
            </a:r>
            <a:endParaRPr lang="en-US" sz="2000" b="1" kern="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8032" y="1279367"/>
            <a:ext cx="6725657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Laba/Rugi (dalam Rp Miliar)</a:t>
            </a:r>
            <a:endParaRPr lang="en-US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98158" y="6215923"/>
            <a:ext cx="574931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i="1" kern="0" smtClea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Sumber: Radana Finance</a:t>
            </a:r>
            <a:endParaRPr lang="en-US" sz="1200" i="1" kern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sp>
        <p:nvSpPr>
          <p:cNvPr id="26" name="Round Diagonal Corner Rectangle 25"/>
          <p:cNvSpPr/>
          <p:nvPr/>
        </p:nvSpPr>
        <p:spPr>
          <a:xfrm>
            <a:off x="8098969" y="2488064"/>
            <a:ext cx="3774162" cy="2317169"/>
          </a:xfrm>
          <a:prstGeom prst="round2Diag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002060"/>
              </a:solidFill>
            </a:endParaRPr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524341"/>
              </p:ext>
            </p:extLst>
          </p:nvPr>
        </p:nvGraphicFramePr>
        <p:xfrm>
          <a:off x="951785" y="4101946"/>
          <a:ext cx="6731904" cy="205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8032" y="3744144"/>
            <a:ext cx="6725657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NPM</a:t>
            </a:r>
            <a:r>
              <a:rPr lang="en-US" sz="1200" b="1" i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(dalam %)</a:t>
            </a:r>
            <a:endParaRPr lang="en-US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098969" y="2594450"/>
            <a:ext cx="3774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400" b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Total </a:t>
            </a:r>
            <a:r>
              <a:rPr lang="en-US" sz="1400" b="1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Rugi</a:t>
            </a:r>
            <a:r>
              <a:rPr lang="en-US" sz="1400" b="1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b="1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Bersih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tercatat</a:t>
            </a:r>
            <a:r>
              <a:rPr lang="en-US" sz="14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4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57 </a:t>
            </a:r>
            <a:r>
              <a:rPr lang="en-US" sz="14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4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4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turun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231% YoY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b="1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Net Profit Margi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n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tercatat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senilai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 -22.05% di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merupakan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dampak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dari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kerugian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yang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disebabkan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dari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unutilized DTA 2018/2019 yang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dibebankan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pada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4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4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2023.</a:t>
            </a:r>
            <a:endParaRPr lang="en-US" sz="1400" kern="0" dirty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983626" y="6240680"/>
            <a:ext cx="105396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20A3173-5164-4A7F-90F1-0F2A6D92981D}"/>
              </a:ext>
            </a:extLst>
          </p:cNvPr>
          <p:cNvCxnSpPr>
            <a:cxnSpLocks/>
          </p:cNvCxnSpPr>
          <p:nvPr/>
        </p:nvCxnSpPr>
        <p:spPr bwMode="auto">
          <a:xfrm>
            <a:off x="5187733" y="1725769"/>
            <a:ext cx="613915" cy="35370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90E687A-BB77-4A48-BF1C-2602DE753AE4}"/>
              </a:ext>
            </a:extLst>
          </p:cNvPr>
          <p:cNvSpPr>
            <a:spLocks noGrp="1"/>
          </p:cNvSpPr>
          <p:nvPr/>
        </p:nvSpPr>
        <p:spPr bwMode="auto">
          <a:xfrm>
            <a:off x="5251804" y="1781580"/>
            <a:ext cx="485775" cy="2349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1" dirty="0" smtClean="0"/>
              <a:t>-231%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576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20A3173-5164-4A7F-90F1-0F2A6D92981D}"/>
              </a:ext>
            </a:extLst>
          </p:cNvPr>
          <p:cNvCxnSpPr>
            <a:cxnSpLocks/>
          </p:cNvCxnSpPr>
          <p:nvPr/>
        </p:nvCxnSpPr>
        <p:spPr bwMode="auto">
          <a:xfrm>
            <a:off x="5064340" y="4844793"/>
            <a:ext cx="703019" cy="25224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Operasional &amp; Keuangan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11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085145"/>
              </p:ext>
            </p:extLst>
          </p:nvPr>
        </p:nvGraphicFramePr>
        <p:xfrm>
          <a:off x="951782" y="1348656"/>
          <a:ext cx="6731905" cy="1347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945534" y="645290"/>
            <a:ext cx="295704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b="1" kern="0" dirty="0" err="1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Keuangan</a:t>
            </a:r>
            <a:r>
              <a:rPr lang="en-US" sz="2000" b="1" kern="0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2023</a:t>
            </a:r>
            <a:endParaRPr lang="en-US" sz="2000" b="1" kern="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45534" y="1111076"/>
            <a:ext cx="6725657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Aset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Miliar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98158" y="6215923"/>
            <a:ext cx="574931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i="1" kern="0" smtClea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Sumber: Radana Finance</a:t>
            </a:r>
            <a:endParaRPr lang="en-US" sz="1200" i="1" kern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sp>
        <p:nvSpPr>
          <p:cNvPr id="26" name="Round Diagonal Corner Rectangle 25"/>
          <p:cNvSpPr/>
          <p:nvPr/>
        </p:nvSpPr>
        <p:spPr>
          <a:xfrm>
            <a:off x="8072845" y="1301636"/>
            <a:ext cx="3800287" cy="4746465"/>
          </a:xfrm>
          <a:prstGeom prst="round2Diag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00206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1782" y="2730287"/>
            <a:ext cx="6725657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algn="ctr">
              <a:defRPr/>
            </a:pP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Liabilitas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Miliar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079094" y="1535530"/>
            <a:ext cx="3794038" cy="4534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b="1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Total </a:t>
            </a:r>
            <a:r>
              <a:rPr lang="en-US" sz="1300" b="1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aset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naik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42% YoY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dikarenakan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kenaikan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piutang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pembiayaan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yang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terkontribusi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langsung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dari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peningkatan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penyaluran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pembiayaan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baru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48%. </a:t>
            </a:r>
          </a:p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endParaRPr lang="en-US" sz="600" kern="0" dirty="0" smtClean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b="1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Liabilitas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tercatat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mencapai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1.8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Triliun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,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meningkat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73% YoY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terutama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disebabkan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oleh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penggunaan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fasilitas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pinjaman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perbankan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untuk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mendukung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peningkatan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skala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usaha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perusahaan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dalam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penyaluran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pembiayaan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baru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. </a:t>
            </a:r>
            <a:endParaRPr lang="en-US" sz="1300" kern="0" dirty="0" smtClean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endParaRPr lang="en-US" sz="600" kern="0" dirty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  <a:p>
            <a:pPr marL="17145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b="1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Ekuitas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tercatat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senilai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616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,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menurun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  -9% YoY di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sebabkan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dari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Unutilized DTA 2018/2019 yang di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bebankan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menjadi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loss after tax.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983626" y="6240680"/>
            <a:ext cx="105396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20A3173-5164-4A7F-90F1-0F2A6D92981D}"/>
              </a:ext>
            </a:extLst>
          </p:cNvPr>
          <p:cNvCxnSpPr>
            <a:cxnSpLocks/>
          </p:cNvCxnSpPr>
          <p:nvPr/>
        </p:nvCxnSpPr>
        <p:spPr bwMode="auto">
          <a:xfrm flipV="1">
            <a:off x="5018204" y="1567702"/>
            <a:ext cx="749155" cy="23759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90E687A-BB77-4A48-BF1C-2602DE753AE4}"/>
              </a:ext>
            </a:extLst>
          </p:cNvPr>
          <p:cNvSpPr>
            <a:spLocks noGrp="1"/>
          </p:cNvSpPr>
          <p:nvPr/>
        </p:nvSpPr>
        <p:spPr bwMode="auto">
          <a:xfrm>
            <a:off x="5149895" y="1547071"/>
            <a:ext cx="485775" cy="2349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1" dirty="0" smtClean="0"/>
              <a:t>+42%</a:t>
            </a:r>
            <a:endParaRPr lang="en-US" sz="1200" b="1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20A3173-5164-4A7F-90F1-0F2A6D92981D}"/>
              </a:ext>
            </a:extLst>
          </p:cNvPr>
          <p:cNvCxnSpPr>
            <a:cxnSpLocks/>
          </p:cNvCxnSpPr>
          <p:nvPr/>
        </p:nvCxnSpPr>
        <p:spPr bwMode="auto">
          <a:xfrm flipV="1">
            <a:off x="5018204" y="3147704"/>
            <a:ext cx="749155" cy="23759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A90E687A-BB77-4A48-BF1C-2602DE753AE4}"/>
              </a:ext>
            </a:extLst>
          </p:cNvPr>
          <p:cNvSpPr>
            <a:spLocks noGrp="1"/>
          </p:cNvSpPr>
          <p:nvPr/>
        </p:nvSpPr>
        <p:spPr bwMode="auto">
          <a:xfrm>
            <a:off x="5149895" y="3133057"/>
            <a:ext cx="485775" cy="2349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1" dirty="0" smtClean="0"/>
              <a:t>+73%</a:t>
            </a:r>
            <a:endParaRPr lang="en-US" sz="12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1782" y="4457023"/>
            <a:ext cx="6725657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Ekuitas</a:t>
            </a:r>
            <a:r>
              <a:rPr lang="en-US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Miliar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359701"/>
              </p:ext>
            </p:extLst>
          </p:nvPr>
        </p:nvGraphicFramePr>
        <p:xfrm>
          <a:off x="951783" y="4790069"/>
          <a:ext cx="6725656" cy="1258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A90E687A-BB77-4A48-BF1C-2602DE753AE4}"/>
              </a:ext>
            </a:extLst>
          </p:cNvPr>
          <p:cNvSpPr>
            <a:spLocks noGrp="1"/>
          </p:cNvSpPr>
          <p:nvPr/>
        </p:nvSpPr>
        <p:spPr bwMode="auto">
          <a:xfrm>
            <a:off x="5149895" y="4865171"/>
            <a:ext cx="485775" cy="2349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1" dirty="0" smtClean="0"/>
              <a:t>-</a:t>
            </a:r>
            <a:r>
              <a:rPr lang="en-US" sz="1200" b="1" dirty="0"/>
              <a:t>9</a:t>
            </a:r>
            <a:r>
              <a:rPr lang="en-US" sz="1200" b="1" dirty="0" smtClean="0"/>
              <a:t>%</a:t>
            </a:r>
            <a:endParaRPr lang="en-US" sz="1200" b="1" dirty="0"/>
          </a:p>
        </p:txBody>
      </p:sp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1663009"/>
              </p:ext>
            </p:extLst>
          </p:nvPr>
        </p:nvGraphicFramePr>
        <p:xfrm>
          <a:off x="945534" y="3097697"/>
          <a:ext cx="6731905" cy="1303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645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-1918455" y="-390310"/>
            <a:ext cx="6223343" cy="781302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0" y="62534"/>
            <a:ext cx="55441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4000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151" y="3190397"/>
            <a:ext cx="32367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AGENDA</a:t>
            </a:r>
            <a:endParaRPr lang="en-US" sz="6000" b="1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28540" y="1597100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/>
        </p:nvSpPr>
        <p:spPr>
          <a:xfrm>
            <a:off x="4554360" y="1707964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Sekilas Perusahaan</a:t>
            </a:r>
            <a:endParaRPr lang="en-US" sz="3000" b="1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54360" y="2780182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ounded Rectangle 18"/>
          <p:cNvSpPr/>
          <p:nvPr/>
        </p:nvSpPr>
        <p:spPr>
          <a:xfrm>
            <a:off x="4554360" y="4024036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ounded Rectangle 20"/>
          <p:cNvSpPr/>
          <p:nvPr/>
        </p:nvSpPr>
        <p:spPr>
          <a:xfrm>
            <a:off x="4554360" y="5207118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4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580180" y="2878658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Makroekonomi &amp; Industri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80180" y="4122512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 Operasional &amp; Keuangan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01625" y="5267890"/>
            <a:ext cx="702797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Strategi</a:t>
            </a:r>
            <a:r>
              <a:rPr lang="en-US" sz="3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en-US" sz="3800" b="1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06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Strategi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i="0" u="none" strike="noStrike" cap="none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14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1241118" y="1244015"/>
            <a:ext cx="1020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Pengembangan berserta penguatan Produk Factoring dan Produk Asset-Based Financing (ABF)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2215" y="1366712"/>
            <a:ext cx="457200" cy="457200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1</a:t>
            </a:r>
            <a:endParaRPr lang="en-US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2215" y="2378902"/>
            <a:ext cx="457200" cy="457200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Dubai Medium" panose="020B0603030403030204" pitchFamily="34" charset="-78"/>
                <a:cs typeface="Dubai Medium" panose="020B0603030403030204" pitchFamily="34" charset="-78"/>
              </a:rPr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2215" y="3408126"/>
            <a:ext cx="457200" cy="457200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Dubai Medium" panose="020B0603030403030204" pitchFamily="34" charset="-78"/>
                <a:cs typeface="Dubai Medium" panose="020B0603030403030204" pitchFamily="34" charset="-78"/>
              </a:rPr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2215" y="4458977"/>
            <a:ext cx="457200" cy="457200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Dubai Medium" panose="020B0603030403030204" pitchFamily="34" charset="-78"/>
                <a:cs typeface="Dubai Medium" panose="020B0603030403030204" pitchFamily="34" charset="-78"/>
              </a:rPr>
              <a:t>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2215" y="5460972"/>
            <a:ext cx="457200" cy="443366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Dubai Medium" panose="020B0603030403030204" pitchFamily="34" charset="-78"/>
                <a:cs typeface="Dubai Medium" panose="020B0603030403030204" pitchFamily="34" charset="-78"/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1241118" y="2272436"/>
            <a:ext cx="1020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Membuka </a:t>
            </a:r>
            <a:r>
              <a:rPr lang="en-US" sz="2400" b="1" i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Point of Sales </a:t>
            </a: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untuk memperluas pangsa pasar Pembiayaan pada produk Factoring dan ABF</a:t>
            </a:r>
            <a:endParaRPr lang="en-US" sz="2400" b="1" i="1" kern="0" smtClean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1241118" y="3265161"/>
            <a:ext cx="1020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Menjalankan fokus </a:t>
            </a:r>
            <a:r>
              <a:rPr lang="en-US" sz="2400" b="1" i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Dealer Approach </a:t>
            </a: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dan </a:t>
            </a:r>
            <a:r>
              <a:rPr lang="en-US" sz="2400" b="1" i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Key Account Approach </a:t>
            </a: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untuk produk ABF.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1241118" y="4290975"/>
            <a:ext cx="1020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Menjalankan fokus </a:t>
            </a:r>
            <a:r>
              <a:rPr lang="en-US" sz="2400" b="1" i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Anchor-Based Relationship</a:t>
            </a: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en-US" sz="2400" b="1" i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Vendor-Based Relantionship, </a:t>
            </a: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dan </a:t>
            </a:r>
            <a:r>
              <a:rPr lang="en-US" sz="2400" b="1" i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Working Capital Facility</a:t>
            </a: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untuk produk Factoring.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1241118" y="5491304"/>
            <a:ext cx="1020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kern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Memperluas akses pendanaan dari Perbankan (dalam &amp; luar negeri) dengan Bunga yang kompetitif</a:t>
            </a:r>
          </a:p>
        </p:txBody>
      </p:sp>
    </p:spTree>
    <p:extLst>
      <p:ext uri="{BB962C8B-B14F-4D97-AF65-F5344CB8AC3E}">
        <p14:creationId xmlns:p14="http://schemas.microsoft.com/office/powerpoint/2010/main" val="1625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lh5.googleusercontent.com/Gp2pvNQPgwb-bgJZbzsLR4w676up44A4KMbvXs9Lr7Gk8z4EWo3EsKFNK4sD1937p2mZ5nkU8vij57KfDnphnPiYGmm8F_FHjrvmt-WWGLWWfuorZ2NSYl2_ep4xzrN7ZnZkP1S-qTxGlJw=s2048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011"/>
          <a:stretch/>
        </p:blipFill>
        <p:spPr bwMode="auto">
          <a:xfrm rot="5400000">
            <a:off x="2667000" y="-2667000"/>
            <a:ext cx="6858000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-1269242" y="1"/>
            <a:ext cx="15266596" cy="59367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https://lh4.googleusercontent.com/K2XmGSVszNNOg-yJ2iSbw6uJozo2vij749wNstKUlM48PxZuxpvz4ciBck_BfgiK6_ovRhU20nwRVQlfsXn1_LP6Y2NARpJPU3EF6PPp4C8S2gSvKcB8sPHHHzsJhLg3U0LPgTb-NGSDaGQ=s2048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74" y="0"/>
            <a:ext cx="4210051" cy="318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879" y="275362"/>
            <a:ext cx="1946440" cy="1439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54375" y="3296050"/>
            <a:ext cx="4730141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50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THANK YOU</a:t>
            </a:r>
            <a:endParaRPr lang="id-ID" sz="650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675249" y="4503357"/>
            <a:ext cx="10888394" cy="1405456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endParaRPr lang="en-US" sz="2000" dirty="0" smtClean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CIBIS Nine Building Jl. TB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Simatupang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No.02., RT.1/RW.5,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Cilandak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Timur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Kec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 Ps.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Minggu</a:t>
            </a:r>
            <a:endParaRPr lang="en-US" sz="2000" dirty="0" smtClean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Kota Jakarta Selatan, Daerah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Khusus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Ibukota</a:t>
            </a:r>
            <a:r>
              <a:rPr lang="en-US" sz="2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Jakarta 12560</a:t>
            </a:r>
            <a:endParaRPr lang="en-US" sz="2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91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-1918455" y="-390310"/>
            <a:ext cx="6223343" cy="781302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0" y="62534"/>
            <a:ext cx="55441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4000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151" y="3190397"/>
            <a:ext cx="32367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AGENDA</a:t>
            </a:r>
            <a:endParaRPr lang="en-US" sz="6000" b="1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28540" y="1597100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/>
        </p:nvSpPr>
        <p:spPr>
          <a:xfrm>
            <a:off x="4554360" y="1667020"/>
            <a:ext cx="702797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Sekilas Perusahaan</a:t>
            </a:r>
            <a:endParaRPr lang="en-US" sz="3800" b="1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54360" y="2780182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TextBox 17"/>
          <p:cNvSpPr txBox="1"/>
          <p:nvPr/>
        </p:nvSpPr>
        <p:spPr>
          <a:xfrm>
            <a:off x="4580180" y="2878658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Makroekonomi &amp; Industri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54360" y="4024036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4580180" y="4122512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 Operasional &amp; Keuangan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554360" y="5207118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4580180" y="5305594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Strategi</a:t>
            </a:r>
            <a:r>
              <a:rPr lang="en-US" sz="3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24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15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Sejarah Perusahaan</a:t>
            </a:r>
          </a:p>
        </p:txBody>
      </p:sp>
      <p:sp>
        <p:nvSpPr>
          <p:cNvPr id="234" name="Block Arc 233">
            <a:extLst>
              <a:ext uri="{FF2B5EF4-FFF2-40B4-BE49-F238E27FC236}">
                <a16:creationId xmlns:a16="http://schemas.microsoft.com/office/drawing/2014/main" id="{5D676C70-CEC6-45C5-B137-1BC171C53840}"/>
              </a:ext>
            </a:extLst>
          </p:cNvPr>
          <p:cNvSpPr/>
          <p:nvPr/>
        </p:nvSpPr>
        <p:spPr>
          <a:xfrm flipV="1">
            <a:off x="9001445" y="3185890"/>
            <a:ext cx="2050586" cy="1951501"/>
          </a:xfrm>
          <a:prstGeom prst="blockArc">
            <a:avLst>
              <a:gd name="adj1" fmla="val 16132277"/>
              <a:gd name="adj2" fmla="val 5439486"/>
              <a:gd name="adj3" fmla="val 3979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38B21E70-5D5E-4021-A79D-CD914660ED01}"/>
              </a:ext>
            </a:extLst>
          </p:cNvPr>
          <p:cNvSpPr/>
          <p:nvPr/>
        </p:nvSpPr>
        <p:spPr>
          <a:xfrm flipV="1">
            <a:off x="1219969" y="5059846"/>
            <a:ext cx="8793559" cy="7754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7DA0D2DD-9AE0-49CC-84A6-0620CFB2CABA}"/>
              </a:ext>
            </a:extLst>
          </p:cNvPr>
          <p:cNvSpPr/>
          <p:nvPr/>
        </p:nvSpPr>
        <p:spPr>
          <a:xfrm flipV="1">
            <a:off x="1219969" y="3185890"/>
            <a:ext cx="8812839" cy="7754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30699DDE-2698-4527-B5E2-C2DDE92A246C}"/>
              </a:ext>
            </a:extLst>
          </p:cNvPr>
          <p:cNvSpPr/>
          <p:nvPr/>
        </p:nvSpPr>
        <p:spPr>
          <a:xfrm flipV="1">
            <a:off x="1219968" y="1304232"/>
            <a:ext cx="8576495" cy="8183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38" name="Block Arc 237">
            <a:extLst>
              <a:ext uri="{FF2B5EF4-FFF2-40B4-BE49-F238E27FC236}">
                <a16:creationId xmlns:a16="http://schemas.microsoft.com/office/drawing/2014/main" id="{6A42AF08-19CC-420A-8CFD-689AFD01EBD1}"/>
              </a:ext>
            </a:extLst>
          </p:cNvPr>
          <p:cNvSpPr/>
          <p:nvPr/>
        </p:nvSpPr>
        <p:spPr>
          <a:xfrm flipH="1" flipV="1">
            <a:off x="194676" y="1311934"/>
            <a:ext cx="2050586" cy="1951500"/>
          </a:xfrm>
          <a:prstGeom prst="blockArc">
            <a:avLst>
              <a:gd name="adj1" fmla="val 16132277"/>
              <a:gd name="adj2" fmla="val 5439486"/>
              <a:gd name="adj3" fmla="val 3979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pSp>
        <p:nvGrpSpPr>
          <p:cNvPr id="239" name="Group 238"/>
          <p:cNvGrpSpPr/>
          <p:nvPr/>
        </p:nvGrpSpPr>
        <p:grpSpPr>
          <a:xfrm>
            <a:off x="1104580" y="4952553"/>
            <a:ext cx="2303289" cy="1072776"/>
            <a:chOff x="1539126" y="5301838"/>
            <a:chExt cx="2303289" cy="1045738"/>
          </a:xfrm>
        </p:grpSpPr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DCECF369-A131-C34F-ACB5-586E46D53137}"/>
                </a:ext>
              </a:extLst>
            </p:cNvPr>
            <p:cNvSpPr txBox="1"/>
            <p:nvPr/>
          </p:nvSpPr>
          <p:spPr>
            <a:xfrm>
              <a:off x="1539126" y="5657531"/>
              <a:ext cx="2303289" cy="690045"/>
            </a:xfrm>
            <a:prstGeom prst="rect">
              <a:avLst/>
            </a:prstGeom>
            <a:solidFill>
              <a:sysClr val="window" lastClr="FFFFFF">
                <a:alpha val="53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Dubai Medium" panose="020B0603030403030204" pitchFamily="34" charset="-78"/>
                  <a:cs typeface="Dubai Medium" panose="020B0603030403030204" pitchFamily="34" charset="-78"/>
                </a:rPr>
                <a:t>1972</a:t>
              </a:r>
            </a:p>
            <a:p>
              <a:pPr marL="63500" lvl="0" indent="-12700" algn="just" eaLnBrk="0" fontAlgn="base" hangingPunct="0">
                <a:spcBef>
                  <a:spcPct val="0"/>
                </a:spcBef>
                <a:spcAft>
                  <a:spcPts val="200"/>
                </a:spcAft>
                <a:buClr>
                  <a:srgbClr val="003399"/>
                </a:buClr>
                <a:tabLst>
                  <a:tab pos="223838" algn="l"/>
                </a:tabLst>
                <a:defRPr/>
              </a:pPr>
              <a:r>
                <a:rPr lang="en-US" sz="1200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PT Indonesia Lease Corporation (Indo Lease) didirikan</a:t>
              </a:r>
            </a:p>
          </p:txBody>
        </p:sp>
        <p:sp>
          <p:nvSpPr>
            <p:cNvPr id="241" name="Rounded Rectangle 240">
              <a:extLst>
                <a:ext uri="{FF2B5EF4-FFF2-40B4-BE49-F238E27FC236}">
                  <a16:creationId xmlns:a16="http://schemas.microsoft.com/office/drawing/2014/main" id="{D637CD27-C235-4736-B48C-2DEE0AAE2BEE}"/>
                </a:ext>
              </a:extLst>
            </p:cNvPr>
            <p:cNvSpPr/>
            <p:nvPr/>
          </p:nvSpPr>
          <p:spPr>
            <a:xfrm rot="19057886">
              <a:off x="2501540" y="5301838"/>
              <a:ext cx="307736" cy="307736"/>
            </a:xfrm>
            <a:prstGeom prst="roundRect">
              <a:avLst/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3748421" y="4927992"/>
            <a:ext cx="2181612" cy="1576676"/>
            <a:chOff x="1111473" y="5285027"/>
            <a:chExt cx="2097345" cy="1536938"/>
          </a:xfrm>
        </p:grpSpPr>
        <p:sp>
          <p:nvSpPr>
            <p:cNvPr id="243" name="Rounded Rectangle 242">
              <a:extLst>
                <a:ext uri="{FF2B5EF4-FFF2-40B4-BE49-F238E27FC236}">
                  <a16:creationId xmlns:a16="http://schemas.microsoft.com/office/drawing/2014/main" id="{D637CD27-C235-4736-B48C-2DEE0AAE2BEE}"/>
                </a:ext>
              </a:extLst>
            </p:cNvPr>
            <p:cNvSpPr/>
            <p:nvPr/>
          </p:nvSpPr>
          <p:spPr>
            <a:xfrm rot="19057886">
              <a:off x="2751306" y="5285027"/>
              <a:ext cx="307736" cy="307736"/>
            </a:xfrm>
            <a:prstGeom prst="roundRect">
              <a:avLst/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DCECF369-A131-C34F-ACB5-586E46D53137}"/>
                </a:ext>
              </a:extLst>
            </p:cNvPr>
            <p:cNvSpPr txBox="1"/>
            <p:nvPr/>
          </p:nvSpPr>
          <p:spPr>
            <a:xfrm>
              <a:off x="1111473" y="5591885"/>
              <a:ext cx="2097345" cy="1230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Dubai Medium" panose="020B0603030403030204" pitchFamily="34" charset="-78"/>
                  <a:cs typeface="Dubai Medium" panose="020B0603030403030204" pitchFamily="34" charset="-78"/>
                </a:rPr>
                <a:t>2005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ts val="200"/>
                </a:spcAft>
                <a:buClr>
                  <a:srgbClr val="003399"/>
                </a:buClr>
                <a:defRPr/>
              </a:pPr>
              <a:r>
                <a:rPr lang="en-US" sz="1200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Orang Tua Group mengakuisisi PT Indonesia Finance Lease Corporation dan mengubah namanya menjadi </a:t>
              </a:r>
              <a:r>
                <a:rPr lang="en-US" sz="1200" b="1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HD Finance</a:t>
              </a: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endParaRPr>
            </a:p>
          </p:txBody>
        </p:sp>
      </p:grpSp>
      <p:sp>
        <p:nvSpPr>
          <p:cNvPr id="245" name="TextBox 244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346162" y="5280710"/>
            <a:ext cx="19027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ID" sz="1600" b="1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2011</a:t>
            </a:r>
            <a:endParaRPr lang="en-US" sz="1600" b="1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>
              <a:defRPr/>
            </a:pPr>
            <a:r>
              <a:rPr lang="en-US" sz="120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PT HD Finance </a:t>
            </a:r>
            <a:r>
              <a:rPr lang="en-US" sz="1200" b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mengadakan Initial Public Offering (IPO) </a:t>
            </a:r>
            <a:r>
              <a:rPr lang="en-US" sz="120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 menjadi perusahaan publik</a:t>
            </a:r>
            <a:endParaRPr lang="en-US" sz="1200" dirty="0">
              <a:solidFill>
                <a:prstClr val="black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pSp>
        <p:nvGrpSpPr>
          <p:cNvPr id="246" name="Group 245"/>
          <p:cNvGrpSpPr/>
          <p:nvPr/>
        </p:nvGrpSpPr>
        <p:grpSpPr>
          <a:xfrm>
            <a:off x="6862495" y="3073974"/>
            <a:ext cx="1891590" cy="1319229"/>
            <a:chOff x="-356044" y="5271294"/>
            <a:chExt cx="1808862" cy="1285979"/>
          </a:xfrm>
        </p:grpSpPr>
        <p:sp>
          <p:nvSpPr>
            <p:cNvPr id="247" name="Rounded Rectangle 246">
              <a:extLst>
                <a:ext uri="{FF2B5EF4-FFF2-40B4-BE49-F238E27FC236}">
                  <a16:creationId xmlns:a16="http://schemas.microsoft.com/office/drawing/2014/main" id="{D637CD27-C235-4736-B48C-2DEE0AAE2BEE}"/>
                </a:ext>
              </a:extLst>
            </p:cNvPr>
            <p:cNvSpPr/>
            <p:nvPr/>
          </p:nvSpPr>
          <p:spPr>
            <a:xfrm rot="19057886">
              <a:off x="973610" y="5271294"/>
              <a:ext cx="307736" cy="307736"/>
            </a:xfrm>
            <a:prstGeom prst="roundRect">
              <a:avLst/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DCECF369-A131-C34F-ACB5-586E46D53137}"/>
                </a:ext>
              </a:extLst>
            </p:cNvPr>
            <p:cNvSpPr txBox="1"/>
            <p:nvPr/>
          </p:nvSpPr>
          <p:spPr>
            <a:xfrm>
              <a:off x="-356044" y="5664721"/>
              <a:ext cx="180886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Dubai Medium" panose="020B0603030403030204" pitchFamily="34" charset="-78"/>
                  <a:cs typeface="Dubai Medium" panose="020B0603030403030204" pitchFamily="34" charset="-78"/>
                </a:rPr>
                <a:t>2013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  <a:p>
              <a:pPr lvl="0" algn="just" eaLnBrk="0" fontAlgn="base" hangingPunct="0">
                <a:spcBef>
                  <a:spcPct val="0"/>
                </a:spcBef>
                <a:spcAft>
                  <a:spcPts val="200"/>
                </a:spcAft>
                <a:buClr>
                  <a:srgbClr val="003399"/>
                </a:buClr>
                <a:defRPr/>
              </a:pPr>
              <a:r>
                <a:rPr lang="en-US" sz="1200" b="1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PT Tiara Marga Trakindo (TMT) </a:t>
              </a:r>
              <a:r>
                <a:rPr lang="en-US" sz="1200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menjadi pemegang saham utama</a:t>
              </a:r>
            </a:p>
          </p:txBody>
        </p:sp>
      </p:grpSp>
      <p:sp>
        <p:nvSpPr>
          <p:cNvPr id="249" name="TextBox 248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2722650" y="3452309"/>
            <a:ext cx="18088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1600" b="1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2014</a:t>
            </a:r>
          </a:p>
          <a:p>
            <a:pPr marL="63500" indent="-12700" algn="just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PT HD </a:t>
            </a:r>
            <a:r>
              <a:rPr lang="en-US" sz="1200" smtClea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Finance Tbk </a:t>
            </a:r>
            <a:r>
              <a:rPr lang="en-US" sz="120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berubah nama menjadi </a:t>
            </a:r>
            <a:r>
              <a:rPr lang="en-US" sz="1200" b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PT Radana Bhaskara Finance Tbk</a:t>
            </a:r>
            <a:endParaRPr lang="en-US" sz="1200" b="1" dirty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grpSp>
        <p:nvGrpSpPr>
          <p:cNvPr id="250" name="Group 249"/>
          <p:cNvGrpSpPr/>
          <p:nvPr/>
        </p:nvGrpSpPr>
        <p:grpSpPr>
          <a:xfrm>
            <a:off x="474772" y="2997143"/>
            <a:ext cx="1652856" cy="1354031"/>
            <a:chOff x="2164761" y="5231134"/>
            <a:chExt cx="1518007" cy="1319904"/>
          </a:xfrm>
        </p:grpSpPr>
        <p:sp>
          <p:nvSpPr>
            <p:cNvPr id="251" name="Rounded Rectangle 250">
              <a:extLst>
                <a:ext uri="{FF2B5EF4-FFF2-40B4-BE49-F238E27FC236}">
                  <a16:creationId xmlns:a16="http://schemas.microsoft.com/office/drawing/2014/main" id="{D637CD27-C235-4736-B48C-2DEE0AAE2BEE}"/>
                </a:ext>
              </a:extLst>
            </p:cNvPr>
            <p:cNvSpPr/>
            <p:nvPr/>
          </p:nvSpPr>
          <p:spPr>
            <a:xfrm rot="19057886">
              <a:off x="2447764" y="5231134"/>
              <a:ext cx="307736" cy="307736"/>
            </a:xfrm>
            <a:prstGeom prst="roundRect">
              <a:avLst/>
            </a:prstGeom>
            <a:solidFill>
              <a:srgbClr val="002060"/>
            </a:solidFill>
            <a:ln w="381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DCECF369-A131-C34F-ACB5-586E46D53137}"/>
                </a:ext>
              </a:extLst>
            </p:cNvPr>
            <p:cNvSpPr txBox="1"/>
            <p:nvPr/>
          </p:nvSpPr>
          <p:spPr>
            <a:xfrm>
              <a:off x="2164761" y="5680982"/>
              <a:ext cx="1518007" cy="870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Dubai Medium" panose="020B0603030403030204" pitchFamily="34" charset="-78"/>
                  <a:cs typeface="Dubai Medium" panose="020B0603030403030204" pitchFamily="34" charset="-78"/>
                </a:rPr>
                <a:t>2015</a:t>
              </a:r>
            </a:p>
            <a:p>
              <a:pPr lvl="0" algn="just" eaLnBrk="0" fontAlgn="base" hangingPunct="0">
                <a:spcBef>
                  <a:spcPct val="0"/>
                </a:spcBef>
                <a:spcAft>
                  <a:spcPts val="200"/>
                </a:spcAft>
                <a:buClr>
                  <a:srgbClr val="003399"/>
                </a:buClr>
                <a:defRPr/>
              </a:pPr>
              <a:r>
                <a:rPr lang="en-US" sz="1200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Radana menggelar HMETD I (right issue)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1889634" y="1216975"/>
            <a:ext cx="2418058" cy="1370670"/>
            <a:chOff x="3453070" y="5303857"/>
            <a:chExt cx="2418058" cy="1336124"/>
          </a:xfrm>
        </p:grpSpPr>
        <p:sp>
          <p:nvSpPr>
            <p:cNvPr id="254" name="Rounded Rectangle 253">
              <a:extLst>
                <a:ext uri="{FF2B5EF4-FFF2-40B4-BE49-F238E27FC236}">
                  <a16:creationId xmlns:a16="http://schemas.microsoft.com/office/drawing/2014/main" id="{D637CD27-C235-4736-B48C-2DEE0AAE2BEE}"/>
                </a:ext>
              </a:extLst>
            </p:cNvPr>
            <p:cNvSpPr/>
            <p:nvPr/>
          </p:nvSpPr>
          <p:spPr>
            <a:xfrm rot="19057886">
              <a:off x="3612887" y="5303857"/>
              <a:ext cx="307736" cy="307736"/>
            </a:xfrm>
            <a:prstGeom prst="roundRect">
              <a:avLst/>
            </a:prstGeom>
            <a:solidFill>
              <a:srgbClr val="002060"/>
            </a:solidFill>
            <a:ln w="381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DCECF369-A131-C34F-ACB5-586E46D53137}"/>
                </a:ext>
              </a:extLst>
            </p:cNvPr>
            <p:cNvSpPr txBox="1"/>
            <p:nvPr/>
          </p:nvSpPr>
          <p:spPr>
            <a:xfrm>
              <a:off x="3453070" y="5747429"/>
              <a:ext cx="241805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Dubai Medium" panose="020B0603030403030204" pitchFamily="34" charset="-78"/>
                  <a:cs typeface="Dubai Medium" panose="020B0603030403030204" pitchFamily="34" charset="-78"/>
                </a:rPr>
                <a:t>2019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  <a:p>
              <a:pPr marL="12700" lvl="0" indent="-12700" algn="just" eaLnBrk="0" fontAlgn="base" hangingPunct="0">
                <a:spcBef>
                  <a:spcPct val="0"/>
                </a:spcBef>
                <a:spcAft>
                  <a:spcPts val="200"/>
                </a:spcAft>
                <a:buClr>
                  <a:srgbClr val="003399"/>
                </a:buClr>
                <a:tabLst>
                  <a:tab pos="223838" algn="l"/>
                </a:tabLst>
                <a:defRPr/>
              </a:pPr>
              <a:r>
                <a:rPr lang="en-US" sz="1200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Radana mengadakan HMETD II (Rights Issue) &amp; </a:t>
              </a:r>
              <a:r>
                <a:rPr lang="en-US" sz="1200" b="1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Rubicon</a:t>
              </a:r>
              <a:r>
                <a:rPr lang="en-US" sz="1200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 menjadi pemegang saham pengendali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endParaRPr>
            </a:p>
          </p:txBody>
        </p:sp>
      </p:grpSp>
      <p:sp>
        <p:nvSpPr>
          <p:cNvPr id="259" name="Rectangle 258"/>
          <p:cNvSpPr/>
          <p:nvPr/>
        </p:nvSpPr>
        <p:spPr>
          <a:xfrm>
            <a:off x="1067571" y="5048685"/>
            <a:ext cx="984873" cy="11892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60" name="Isosceles Triangle 259"/>
          <p:cNvSpPr/>
          <p:nvPr/>
        </p:nvSpPr>
        <p:spPr>
          <a:xfrm rot="5400000">
            <a:off x="9607687" y="1214764"/>
            <a:ext cx="601922" cy="284246"/>
          </a:xfrm>
          <a:prstGeom prst="triangle">
            <a:avLst/>
          </a:prstGeom>
          <a:solidFill>
            <a:srgbClr val="27CED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261" name="Picture 6" descr="https://o.remove.bg/downloads/659fd94c-a84b-425c-8384-f38196895114/image-removebg-previe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450" y="3945362"/>
            <a:ext cx="1287034" cy="37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2" name="Picture 4" descr="Lowongan Kerja PT. Radana Finance Cab Bandar Lampung - Karir Bandar Lampu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54" y="3758253"/>
            <a:ext cx="902229" cy="57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3" name="Rounded Rectangle 262">
            <a:extLst>
              <a:ext uri="{FF2B5EF4-FFF2-40B4-BE49-F238E27FC236}">
                <a16:creationId xmlns:a16="http://schemas.microsoft.com/office/drawing/2014/main" id="{D637CD27-C235-4736-B48C-2DEE0AAE2BEE}"/>
              </a:ext>
            </a:extLst>
          </p:cNvPr>
          <p:cNvSpPr/>
          <p:nvPr/>
        </p:nvSpPr>
        <p:spPr>
          <a:xfrm rot="19057886">
            <a:off x="4012971" y="3156489"/>
            <a:ext cx="307736" cy="307736"/>
          </a:xfrm>
          <a:prstGeom prst="round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5516FF6-4B70-4E42-AAEE-FD0AFFC459B3}"/>
              </a:ext>
            </a:extLst>
          </p:cNvPr>
          <p:cNvCxnSpPr>
            <a:cxnSpLocks/>
          </p:cNvCxnSpPr>
          <p:nvPr/>
        </p:nvCxnSpPr>
        <p:spPr>
          <a:xfrm>
            <a:off x="4485323" y="3843729"/>
            <a:ext cx="1986" cy="493327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95000"/>
              </a:sysClr>
            </a:solidFill>
            <a:prstDash val="solid"/>
            <a:miter lim="800000"/>
          </a:ln>
          <a:effectLst/>
        </p:spPr>
      </p:cxnSp>
      <p:sp>
        <p:nvSpPr>
          <p:cNvPr id="265" name="Rounded Rectangle 264">
            <a:extLst>
              <a:ext uri="{FF2B5EF4-FFF2-40B4-BE49-F238E27FC236}">
                <a16:creationId xmlns:a16="http://schemas.microsoft.com/office/drawing/2014/main" id="{D637CD27-C235-4736-B48C-2DEE0AAE2BEE}"/>
              </a:ext>
            </a:extLst>
          </p:cNvPr>
          <p:cNvSpPr/>
          <p:nvPr/>
        </p:nvSpPr>
        <p:spPr>
          <a:xfrm rot="19057886">
            <a:off x="9096726" y="4940322"/>
            <a:ext cx="307736" cy="307736"/>
          </a:xfrm>
          <a:prstGeom prst="round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66" name="Isosceles Triangle 265"/>
          <p:cNvSpPr/>
          <p:nvPr/>
        </p:nvSpPr>
        <p:spPr>
          <a:xfrm>
            <a:off x="10706506" y="3988484"/>
            <a:ext cx="586751" cy="284246"/>
          </a:xfrm>
          <a:prstGeom prst="triangle">
            <a:avLst/>
          </a:prstGeom>
          <a:solidFill>
            <a:srgbClr val="C9C9C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D5516FF6-4B70-4E42-AAEE-FD0AFFC459B3}"/>
              </a:ext>
            </a:extLst>
          </p:cNvPr>
          <p:cNvCxnSpPr>
            <a:cxnSpLocks/>
          </p:cNvCxnSpPr>
          <p:nvPr/>
        </p:nvCxnSpPr>
        <p:spPr>
          <a:xfrm>
            <a:off x="8746612" y="3865449"/>
            <a:ext cx="7473" cy="500859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95000"/>
              </a:sysClr>
            </a:solidFill>
            <a:prstDash val="solid"/>
            <a:miter lim="800000"/>
          </a:ln>
          <a:effectLst/>
        </p:spPr>
      </p:cxnSp>
      <p:pic>
        <p:nvPicPr>
          <p:cNvPr id="268" name="Picture 2" descr="https://o.remove.bg/downloads/52018c30-3292-4ba2-b7d2-3c916d3b02c9/image-removebg-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8" y="1868757"/>
            <a:ext cx="702863" cy="69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" name="Picture 6" descr="PT HD Finance Tbk | Seputar Semara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664" y="5685436"/>
            <a:ext cx="1209201" cy="46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D5516FF6-4B70-4E42-AAEE-FD0AFFC459B3}"/>
              </a:ext>
            </a:extLst>
          </p:cNvPr>
          <p:cNvCxnSpPr>
            <a:cxnSpLocks/>
          </p:cNvCxnSpPr>
          <p:nvPr/>
        </p:nvCxnSpPr>
        <p:spPr>
          <a:xfrm>
            <a:off x="5885794" y="5621247"/>
            <a:ext cx="1429" cy="641571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95000"/>
              </a:sysClr>
            </a:solidFill>
            <a:prstDash val="solid"/>
            <a:miter lim="800000"/>
          </a:ln>
          <a:effectLst/>
        </p:spPr>
      </p:cxnSp>
      <p:sp>
        <p:nvSpPr>
          <p:cNvPr id="271" name="TextBox 270"/>
          <p:cNvSpPr txBox="1"/>
          <p:nvPr/>
        </p:nvSpPr>
        <p:spPr>
          <a:xfrm>
            <a:off x="4618306" y="770420"/>
            <a:ext cx="282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ID" sz="1600" b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Transformasi </a:t>
            </a:r>
            <a:r>
              <a:rPr lang="en-ID" sz="1600" b="1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Business Model</a:t>
            </a:r>
            <a:endParaRPr lang="en-US" sz="1600" b="1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pSp>
        <p:nvGrpSpPr>
          <p:cNvPr id="273" name="Group 272"/>
          <p:cNvGrpSpPr/>
          <p:nvPr/>
        </p:nvGrpSpPr>
        <p:grpSpPr>
          <a:xfrm>
            <a:off x="5042575" y="1242007"/>
            <a:ext cx="1641147" cy="1347592"/>
            <a:chOff x="3368662" y="5303857"/>
            <a:chExt cx="1739772" cy="1313626"/>
          </a:xfrm>
        </p:grpSpPr>
        <p:sp>
          <p:nvSpPr>
            <p:cNvPr id="274" name="Rounded Rectangle 273">
              <a:extLst>
                <a:ext uri="{FF2B5EF4-FFF2-40B4-BE49-F238E27FC236}">
                  <a16:creationId xmlns:a16="http://schemas.microsoft.com/office/drawing/2014/main" id="{D637CD27-C235-4736-B48C-2DEE0AAE2BEE}"/>
                </a:ext>
              </a:extLst>
            </p:cNvPr>
            <p:cNvSpPr/>
            <p:nvPr/>
          </p:nvSpPr>
          <p:spPr>
            <a:xfrm rot="19057886">
              <a:off x="3528479" y="5303857"/>
              <a:ext cx="307736" cy="307736"/>
            </a:xfrm>
            <a:prstGeom prst="roundRect">
              <a:avLst/>
            </a:prstGeom>
            <a:solidFill>
              <a:srgbClr val="002060"/>
            </a:solidFill>
            <a:ln w="381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Dubai Medium" panose="020B0603030403030204" pitchFamily="34" charset="-78"/>
                <a:cs typeface="Dubai Medium" panose="020B0603030403030204" pitchFamily="34" charset="-78"/>
              </a:endParaRP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DCECF369-A131-C34F-ACB5-586E46D53137}"/>
                </a:ext>
              </a:extLst>
            </p:cNvPr>
            <p:cNvSpPr txBox="1"/>
            <p:nvPr/>
          </p:nvSpPr>
          <p:spPr>
            <a:xfrm>
              <a:off x="3368662" y="5747428"/>
              <a:ext cx="1739772" cy="87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Dubai Medium" panose="020B0603030403030204" pitchFamily="34" charset="-78"/>
                  <a:cs typeface="Dubai Medium" panose="020B0603030403030204" pitchFamily="34" charset="-78"/>
                </a:rPr>
                <a:t>2020</a:t>
              </a:r>
            </a:p>
            <a:p>
              <a:pPr marL="12700" lvl="0" indent="-12700" algn="just" eaLnBrk="0" fontAlgn="base" hangingPunct="0">
                <a:spcBef>
                  <a:spcPct val="0"/>
                </a:spcBef>
                <a:spcAft>
                  <a:spcPts val="200"/>
                </a:spcAft>
                <a:buClr>
                  <a:srgbClr val="003399"/>
                </a:buClr>
                <a:tabLst>
                  <a:tab pos="223838" algn="l"/>
                </a:tabLst>
                <a:defRPr/>
              </a:pPr>
              <a:r>
                <a:rPr lang="en-US" sz="1200" kern="0">
                  <a:solidFill>
                    <a:srgbClr val="000000"/>
                  </a:solidFill>
                  <a:latin typeface="Dubai Medium" panose="020B0603030403030204" pitchFamily="34" charset="-78"/>
                  <a:ea typeface="MS PGothic"/>
                  <a:cs typeface="Dubai Medium" panose="020B0603030403030204" pitchFamily="34" charset="-78"/>
                </a:rPr>
                <a:t>Rubicon menutup kesepakatan setelah MTO pada bulan April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endParaRPr>
            </a:p>
          </p:txBody>
        </p:sp>
      </p:grpSp>
      <p:sp>
        <p:nvSpPr>
          <p:cNvPr id="276" name="Rounded Rectangle 275">
            <a:extLst>
              <a:ext uri="{FF2B5EF4-FFF2-40B4-BE49-F238E27FC236}">
                <a16:creationId xmlns:a16="http://schemas.microsoft.com/office/drawing/2014/main" id="{D637CD27-C235-4736-B48C-2DEE0AAE2BEE}"/>
              </a:ext>
            </a:extLst>
          </p:cNvPr>
          <p:cNvSpPr/>
          <p:nvPr/>
        </p:nvSpPr>
        <p:spPr>
          <a:xfrm rot="19057886">
            <a:off x="8063124" y="1171439"/>
            <a:ext cx="307736" cy="315693"/>
          </a:xfrm>
          <a:prstGeom prst="roundRect">
            <a:avLst/>
          </a:prstGeom>
          <a:solidFill>
            <a:srgbClr val="002060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7378164" y="1677632"/>
            <a:ext cx="1845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2021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12700" lvl="0" indent="-12700" algn="just" eaLnBrk="0" fontAlgn="base" hangingPunct="0"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ker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Radana mengadakan private placement untuk meningkatkan saham publik</a:t>
            </a:r>
            <a:endParaRPr lang="en-US" sz="1200" kern="0" dirty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i="0" u="none" strike="noStrike" cap="none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2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209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Struktur Kepemilikan Saham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i="0" u="none" strike="noStrike" cap="none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3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02241585"/>
              </p:ext>
            </p:extLst>
          </p:nvPr>
        </p:nvGraphicFramePr>
        <p:xfrm>
          <a:off x="132577" y="1444272"/>
          <a:ext cx="5965729" cy="4428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5783042" y="1639201"/>
            <a:ext cx="5749318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1600" b="1" kern="0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Rubicon Investment Holding Pte. Ltd.</a:t>
            </a:r>
          </a:p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Rubicon Investments Holding Pte. Ltd. (“Rubicon”)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dikendalikan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secara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langsung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mayoritas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dimiliki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oleh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Archipelago Asia Focus Fund Pte. Ltd.,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sebuah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perusahaan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yang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didirikan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berdasarkan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hukum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Republik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Singapura ("AAFF SG")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dikendalikan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secara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tidak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langsung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oleh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Archipelago Capital Partners Pte. Ltd. (“ACP”),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sebuah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perusahaan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investasi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yang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didirikan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berdasarkan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hukum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Republik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Singapura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dilisensikan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200" kern="0" dirty="0" err="1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oleh</a:t>
            </a:r>
            <a:r>
              <a:rPr lang="en-US" sz="1200" kern="0" dirty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Monetary Authority of Singapore di Singapura.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5783042" y="3861193"/>
            <a:ext cx="57493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1600" b="1" ker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PT Tiara Marga Trakindo</a:t>
            </a:r>
          </a:p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ker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Didirikan sebagai Holding Company dari TMT Group pada tahun 2000, PT Tiara Marga Trakindo (TMT) adalah sebuah perusahaan swasta yang berkantor pusat di Jakarta. TMT menaungi beberapa sub-holding di industri pengadaan dan layanan alat berat, pembiayaan, mineral dan energi terintegrasi, ritel konsumen, perhotelan dan manufaktur makanan.</a:t>
            </a:r>
          </a:p>
        </p:txBody>
      </p:sp>
    </p:spTree>
    <p:extLst>
      <p:ext uri="{BB962C8B-B14F-4D97-AF65-F5344CB8AC3E}">
        <p14:creationId xmlns:p14="http://schemas.microsoft.com/office/powerpoint/2010/main" val="169490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-1918455" y="-390310"/>
            <a:ext cx="6223343" cy="781302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0" y="62534"/>
            <a:ext cx="55441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4000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151" y="3190397"/>
            <a:ext cx="32367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AGENDA</a:t>
            </a:r>
            <a:endParaRPr lang="en-US" sz="6000" b="1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28540" y="1597100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/>
        </p:nvSpPr>
        <p:spPr>
          <a:xfrm>
            <a:off x="4554360" y="1707964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Sekilas Perusahaan</a:t>
            </a:r>
            <a:endParaRPr lang="en-US" sz="3000" b="1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54360" y="2780182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TextBox 17"/>
          <p:cNvSpPr txBox="1"/>
          <p:nvPr/>
        </p:nvSpPr>
        <p:spPr>
          <a:xfrm>
            <a:off x="4580180" y="2851362"/>
            <a:ext cx="702797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Makroekonomi &amp; Industri</a:t>
            </a:r>
            <a:endParaRPr lang="en-US" sz="3800" b="1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54360" y="4024036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4580180" y="4122512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 Operasional &amp; Keuangan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554360" y="5207118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4580180" y="5305594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Strategi</a:t>
            </a:r>
            <a:r>
              <a:rPr lang="en-US" sz="3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24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3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Makroekonomi &amp; Industri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i="0" u="none" strike="noStrike" cap="none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5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2123971737"/>
              </p:ext>
            </p:extLst>
          </p:nvPr>
        </p:nvGraphicFramePr>
        <p:xfrm>
          <a:off x="6326349" y="3518859"/>
          <a:ext cx="5616195" cy="2948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3433205898"/>
              </p:ext>
            </p:extLst>
          </p:nvPr>
        </p:nvGraphicFramePr>
        <p:xfrm>
          <a:off x="42628" y="3533856"/>
          <a:ext cx="6019540" cy="293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8" name="Straight Connector 17"/>
          <p:cNvCxnSpPr/>
          <p:nvPr/>
        </p:nvCxnSpPr>
        <p:spPr>
          <a:xfrm rot="5400000">
            <a:off x="3398520" y="3618407"/>
            <a:ext cx="539496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230204" y="3534878"/>
            <a:ext cx="566928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6273264" y="3534878"/>
            <a:ext cx="566928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0204" y="867268"/>
            <a:ext cx="162380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Inflasi </a:t>
            </a:r>
            <a:r>
              <a:rPr lang="en-US" sz="14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(% </a:t>
            </a:r>
            <a:r>
              <a:rPr lang="en-US" sz="14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r>
              <a:rPr lang="en-US" sz="14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)</a:t>
            </a:r>
            <a:endParaRPr lang="en-US" sz="1400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1201112044"/>
              </p:ext>
            </p:extLst>
          </p:nvPr>
        </p:nvGraphicFramePr>
        <p:xfrm>
          <a:off x="-133904" y="1199897"/>
          <a:ext cx="6347738" cy="91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30204" y="2164420"/>
            <a:ext cx="162380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PDB (% </a:t>
            </a:r>
            <a:r>
              <a:rPr lang="en-US" sz="14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r>
              <a:rPr lang="en-US" sz="14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)</a:t>
            </a:r>
            <a:endParaRPr lang="en-US" sz="1400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396845634"/>
              </p:ext>
            </p:extLst>
          </p:nvPr>
        </p:nvGraphicFramePr>
        <p:xfrm>
          <a:off x="-100072" y="2523198"/>
          <a:ext cx="6347738" cy="1010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230750" y="864678"/>
            <a:ext cx="310079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Non </a:t>
            </a:r>
            <a:r>
              <a:rPr lang="en-US" sz="1400" i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Performing  Performance - Multifinance </a:t>
            </a:r>
            <a:r>
              <a:rPr lang="en-US" sz="14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(%)</a:t>
            </a:r>
            <a:endParaRPr lang="en-US" sz="1400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0203" y="3594159"/>
            <a:ext cx="3629527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Pembiayaan Investasi (Miliar Rupiah</a:t>
            </a:r>
            <a:r>
              <a:rPr lang="en-US" sz="14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)</a:t>
            </a:r>
            <a:endParaRPr lang="en-US" sz="1400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58684" y="3573047"/>
            <a:ext cx="361589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Pembiayaan Modal Kerja (Miliar Rupiah)</a:t>
            </a:r>
            <a:endParaRPr lang="en-US" sz="1400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39835" y="898271"/>
            <a:ext cx="1121416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BI</a:t>
            </a:r>
            <a:endParaRPr lang="en-U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501167" y="903151"/>
            <a:ext cx="1342313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OJK</a:t>
            </a:r>
            <a:endParaRPr lang="en-U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70029" y="3642034"/>
            <a:ext cx="1359804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smtClean="0">
                <a:latin typeface="Arial" panose="020B0604020202020204" pitchFamily="34" charset="0"/>
                <a:cs typeface="Arial" panose="020B0604020202020204" pitchFamily="34" charset="0"/>
              </a:rPr>
              <a:t>Sumber: OJK</a:t>
            </a:r>
            <a:endParaRPr lang="en-U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3767373843"/>
              </p:ext>
            </p:extLst>
          </p:nvPr>
        </p:nvGraphicFramePr>
        <p:xfrm>
          <a:off x="6264582" y="1229175"/>
          <a:ext cx="5659288" cy="216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0543814" y="3597667"/>
            <a:ext cx="1342313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900" i="1" smtClean="0">
                <a:latin typeface="Arial" panose="020B0604020202020204" pitchFamily="34" charset="0"/>
                <a:cs typeface="Arial" panose="020B0604020202020204" pitchFamily="34" charset="0"/>
              </a:rPr>
              <a:t>: OJK</a:t>
            </a:r>
            <a:endParaRPr lang="en-U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39835" y="2176439"/>
            <a:ext cx="1121416" cy="2308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9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BPS</a:t>
            </a:r>
            <a:endParaRPr lang="en-U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9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-1918455" y="-390310"/>
            <a:ext cx="6223343" cy="781302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0" y="62534"/>
            <a:ext cx="55441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40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4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4000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151" y="3190397"/>
            <a:ext cx="32367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AGENDA</a:t>
            </a:r>
            <a:endParaRPr lang="en-US" sz="6000" b="1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28540" y="1597100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TextBox 15"/>
          <p:cNvSpPr txBox="1"/>
          <p:nvPr/>
        </p:nvSpPr>
        <p:spPr>
          <a:xfrm>
            <a:off x="4554360" y="1707964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Sekilas Perusahaan</a:t>
            </a:r>
            <a:endParaRPr lang="en-US" sz="3000" b="1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554360" y="2780182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Rounded Rectangle 18"/>
          <p:cNvSpPr/>
          <p:nvPr/>
        </p:nvSpPr>
        <p:spPr>
          <a:xfrm>
            <a:off x="4554360" y="4024036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ounded Rectangle 20"/>
          <p:cNvSpPr/>
          <p:nvPr/>
        </p:nvSpPr>
        <p:spPr>
          <a:xfrm>
            <a:off x="4554360" y="5207118"/>
            <a:ext cx="7248434" cy="7078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4580180" y="5305594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Strategi</a:t>
            </a:r>
            <a:r>
              <a:rPr lang="en-US" sz="3000" dirty="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24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601625" y="4123464"/>
            <a:ext cx="702797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Operasional &amp; Keuangan</a:t>
            </a:r>
            <a:endParaRPr lang="en-US" sz="3800" b="1" dirty="0">
              <a:solidFill>
                <a:schemeClr val="accent4">
                  <a:lumMod val="60000"/>
                  <a:lumOff val="40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80180" y="2878658"/>
            <a:ext cx="7027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solidFill>
                  <a:schemeClr val="bg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Makroekonomi &amp; Industri</a:t>
            </a:r>
            <a:endParaRPr lang="en-US" sz="3000" dirty="0">
              <a:solidFill>
                <a:schemeClr val="bg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549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Operasional &amp; Keuangan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7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0101" y="1630897"/>
            <a:ext cx="3398788" cy="2033161"/>
          </a:xfrm>
          <a:prstGeom prst="rect">
            <a:avLst/>
          </a:prstGeom>
          <a:noFill/>
          <a:ln w="28575">
            <a:solidFill>
              <a:srgbClr val="048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00101" y="3758083"/>
            <a:ext cx="3398788" cy="2033161"/>
          </a:xfrm>
          <a:prstGeom prst="rect">
            <a:avLst/>
          </a:prstGeom>
          <a:noFill/>
          <a:ln w="28575">
            <a:solidFill>
              <a:srgbClr val="048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2467" y="1630897"/>
            <a:ext cx="3398788" cy="2033161"/>
          </a:xfrm>
          <a:prstGeom prst="rect">
            <a:avLst/>
          </a:prstGeom>
          <a:noFill/>
          <a:ln w="28575">
            <a:solidFill>
              <a:srgbClr val="048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92467" y="3758083"/>
            <a:ext cx="3398788" cy="2033161"/>
          </a:xfrm>
          <a:prstGeom prst="rect">
            <a:avLst/>
          </a:prstGeom>
          <a:noFill/>
          <a:ln w="28575">
            <a:solidFill>
              <a:srgbClr val="048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984833" y="1630897"/>
            <a:ext cx="3398788" cy="2033161"/>
          </a:xfrm>
          <a:prstGeom prst="rect">
            <a:avLst/>
          </a:prstGeom>
          <a:noFill/>
          <a:ln w="28575">
            <a:solidFill>
              <a:srgbClr val="048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84833" y="3758083"/>
            <a:ext cx="3398788" cy="2033161"/>
          </a:xfrm>
          <a:prstGeom prst="rect">
            <a:avLst/>
          </a:prstGeom>
          <a:noFill/>
          <a:ln w="28575">
            <a:solidFill>
              <a:srgbClr val="048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15" name="Picture 2" descr="https://cdn-icons.flaticon.com/png/512/3707/premium/3707999.png?token=exp=1650516238~hmac=08eed159b1a37a037ade01032f1663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078" y="1916481"/>
            <a:ext cx="962104" cy="96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000101" y="2925597"/>
            <a:ext cx="1683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Total </a:t>
            </a:r>
            <a:r>
              <a:rPr lang="en-US" sz="1400" b="1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Penyaluran</a:t>
            </a:r>
            <a:r>
              <a:rPr lang="en-US" sz="1400" b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400" b="1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Pembiayaan</a:t>
            </a:r>
            <a:endParaRPr lang="en-US" sz="14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17" name="Picture 4" descr="https://cdn-icons.flaticon.com/png/512/2936/premium/2936758.png?token=exp=1650516387~hmac=4fcda2a596480db76a81fea065a0ff3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20" y="4001857"/>
            <a:ext cx="960120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990475" y="5128286"/>
            <a:ext cx="1683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Laba</a:t>
            </a:r>
            <a:r>
              <a:rPr lang="en-US" sz="1400" b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400" b="1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Bersih</a:t>
            </a:r>
            <a:endParaRPr lang="en-US" sz="14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4381" y="2043590"/>
            <a:ext cx="168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2,87 T</a:t>
            </a:r>
            <a:endParaRPr lang="en-US" sz="4000" b="1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20" name="Picture 6" descr="https://cdn-icons-png.flaticon.com/512/4721/472163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600" y="2949200"/>
            <a:ext cx="365760" cy="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3414777" y="3023101"/>
            <a:ext cx="92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48%</a:t>
            </a:r>
            <a:endParaRPr lang="en-US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1441" y="4136607"/>
            <a:ext cx="1950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-57,2 </a:t>
            </a:r>
            <a:r>
              <a:rPr lang="en-US" sz="4000" b="1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14777" y="5048743"/>
            <a:ext cx="92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-231%</a:t>
            </a:r>
            <a:endParaRPr lang="en-US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91456" y="2925597"/>
            <a:ext cx="1683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Rasio NPF-bruto</a:t>
            </a:r>
            <a:endParaRPr lang="en-US" sz="14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81830" y="5128286"/>
            <a:ext cx="1683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Total Asset</a:t>
            </a:r>
            <a:endParaRPr lang="en-US" sz="14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05736" y="2043590"/>
            <a:ext cx="168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2,14%</a:t>
            </a:r>
            <a:endParaRPr lang="en-US" sz="4000" b="1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05736" y="4136607"/>
            <a:ext cx="168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2,46 T</a:t>
            </a:r>
            <a:endParaRPr lang="en-US" sz="4000" b="1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29" name="Picture 6" descr="https://cdn-icons-png.flaticon.com/512/4721/472163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126" y="5007380"/>
            <a:ext cx="365760" cy="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065862" y="3028608"/>
            <a:ext cx="1683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Total </a:t>
            </a:r>
            <a:r>
              <a:rPr lang="en-US" sz="1400" b="1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Liabilitas</a:t>
            </a:r>
            <a:endParaRPr lang="en-US" sz="14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31" name="Picture 4" descr="https://cdn-icons.flaticon.com/png/512/2936/premium/2936758.png?token=exp=1650516387~hmac=4fcda2a596480db76a81fea065a0ff3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3299" y="4001857"/>
            <a:ext cx="960120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8092454" y="5128286"/>
            <a:ext cx="1683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Total </a:t>
            </a:r>
            <a:r>
              <a:rPr lang="en-US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Ekuitas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616360" y="2043590"/>
            <a:ext cx="168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1,84 </a:t>
            </a:r>
            <a:r>
              <a:rPr lang="en-US" sz="4000" b="1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</a:t>
            </a:r>
          </a:p>
        </p:txBody>
      </p:sp>
      <p:pic>
        <p:nvPicPr>
          <p:cNvPr id="34" name="Picture 6" descr="https://cdn-icons-png.flaticon.com/512/4721/472163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881" y="2920064"/>
            <a:ext cx="365760" cy="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9616360" y="4136607"/>
            <a:ext cx="168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616 </a:t>
            </a:r>
            <a:r>
              <a:rPr lang="en-US" sz="4000" b="1" dirty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41207" y="3023101"/>
            <a:ext cx="92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52,5%</a:t>
            </a:r>
            <a:endParaRPr lang="en-US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41207" y="5048743"/>
            <a:ext cx="92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42%</a:t>
            </a:r>
            <a:endParaRPr lang="en-US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551831" y="3036658"/>
            <a:ext cx="92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Dubai Medium" panose="020B0603030403030204" pitchFamily="34" charset="-78"/>
                <a:cs typeface="Dubai Medium" panose="020B0603030403030204" pitchFamily="34" charset="-78"/>
              </a:rPr>
              <a:t>7</a:t>
            </a:r>
            <a:r>
              <a:rPr lang="en-US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3%</a:t>
            </a:r>
            <a:endParaRPr lang="en-US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551831" y="5062300"/>
            <a:ext cx="92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-9%</a:t>
            </a:r>
            <a:endParaRPr lang="en-US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39677" y="3166513"/>
            <a:ext cx="630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29024" y="5233409"/>
            <a:ext cx="630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73980" y="3167809"/>
            <a:ext cx="630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63327" y="5234705"/>
            <a:ext cx="630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824521" y="3141040"/>
            <a:ext cx="630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813868" y="5207936"/>
            <a:ext cx="630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yoy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pic>
        <p:nvPicPr>
          <p:cNvPr id="47" name="Picture 8" descr="https://cdn-icons.flaticon.com/png/512/3133/premium/3133622.png?token=exp=1650516875~hmac=b535cbf8d94c826397fea42b5d184e0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343" y="1965477"/>
            <a:ext cx="960120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0" descr="https://cdn-icons-png.flaticon.com/512/1907/190767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343" y="4058584"/>
            <a:ext cx="960120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4" descr="https://cdn-icons-png.flaticon.com/512/4334/433468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016" y="1985334"/>
            <a:ext cx="960120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89244" y="903523"/>
            <a:ext cx="574931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Ringkasan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2023</a:t>
            </a:r>
            <a:endParaRPr lang="en-US" sz="2000" b="1" kern="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98158" y="5995494"/>
            <a:ext cx="5749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i="1" kern="0" smtClea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Catatan: T mewakili Triliun, M mewakili Miliar, dalam Rupiah</a:t>
            </a:r>
            <a:endParaRPr lang="en-US" sz="1200" i="1" kern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98158" y="5792840"/>
            <a:ext cx="574931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i="1" kern="0" smtClea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Sumber: Radana Finance</a:t>
            </a:r>
            <a:endParaRPr lang="en-US" sz="1200" i="1" kern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pic>
        <p:nvPicPr>
          <p:cNvPr id="56" name="Picture 6" descr="https://cdn-icons-png.flaticon.com/512/4721/4721635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15807">
            <a:off x="2908016" y="4971509"/>
            <a:ext cx="365760" cy="366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6" descr="https://cdn-icons-png.flaticon.com/512/4721/472163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880" y="2958160"/>
            <a:ext cx="365760" cy="36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6" descr="https://cdn-icons-png.flaticon.com/512/4721/4721635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15807">
            <a:off x="9966334" y="4953507"/>
            <a:ext cx="365760" cy="366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1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Round Diagonal Corner Rectangle 2047"/>
          <p:cNvSpPr/>
          <p:nvPr/>
        </p:nvSpPr>
        <p:spPr>
          <a:xfrm>
            <a:off x="7116361" y="1208734"/>
            <a:ext cx="4756771" cy="1527796"/>
          </a:xfrm>
          <a:prstGeom prst="round2Diag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002060"/>
              </a:solidFill>
            </a:endParaRPr>
          </a:p>
        </p:txBody>
      </p:sp>
      <p:sp>
        <p:nvSpPr>
          <p:cNvPr id="80" name="Round Diagonal Corner Rectangle 79"/>
          <p:cNvSpPr/>
          <p:nvPr/>
        </p:nvSpPr>
        <p:spPr>
          <a:xfrm>
            <a:off x="7116360" y="2916981"/>
            <a:ext cx="4756771" cy="1527796"/>
          </a:xfrm>
          <a:prstGeom prst="round2Diag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002060"/>
              </a:solidFill>
            </a:endParaRPr>
          </a:p>
        </p:txBody>
      </p:sp>
      <p:sp>
        <p:nvSpPr>
          <p:cNvPr id="81" name="Round Diagonal Corner Rectangle 80"/>
          <p:cNvSpPr/>
          <p:nvPr/>
        </p:nvSpPr>
        <p:spPr>
          <a:xfrm>
            <a:off x="7115811" y="4595807"/>
            <a:ext cx="4757319" cy="1527796"/>
          </a:xfrm>
          <a:prstGeom prst="round2Diag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002060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7116362" y="1234229"/>
            <a:ext cx="475677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Pada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2023,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Radana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mencatatkan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total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Penyaluran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Pembiayaan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2,87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Triliun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dengan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komposisi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62% 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Factoring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1,79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Triliun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, 29% 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ABF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838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and 8% 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FMU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RP 240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. </a:t>
            </a:r>
            <a:endParaRPr lang="en-US" sz="1300" i="1" kern="0" dirty="0" smtClean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sp>
        <p:nvSpPr>
          <p:cNvPr id="5" name="Google Shape;178;p39"/>
          <p:cNvSpPr/>
          <p:nvPr/>
        </p:nvSpPr>
        <p:spPr>
          <a:xfrm>
            <a:off x="0" y="0"/>
            <a:ext cx="12192000" cy="730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50" name="Picture 2" descr="https://lh4.googleusercontent.com/-H4VcquEHaTXnYMQn65YPceEqdukVdabEE4jww_B7xRMt4-d_L3hdWqa91D41Bpcnh6jgGWYhGn8iZrTCS9Mcdf8OYqebCleYRZAOlP0GtJF5U91SX1GEVvGiyhpBqhXd15qbQKy-L8LnY8=s2048"/>
          <p:cNvPicPr>
            <a:picLocks noChangeAspect="1" noChangeArrowheads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77" y="92213"/>
            <a:ext cx="499638" cy="4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Logo Radana.png">
            <a:extLst>
              <a:ext uri="{FF2B5EF4-FFF2-40B4-BE49-F238E27FC236}">
                <a16:creationId xmlns:a16="http://schemas.microsoft.com/office/drawing/2014/main" id="{5143F59C-1818-477B-8AC3-0D964D0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0939" y="50033"/>
            <a:ext cx="837315" cy="6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2601" y="62534"/>
            <a:ext cx="10450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>
                <a:solidFill>
                  <a:schemeClr val="accent4">
                    <a:lumMod val="60000"/>
                    <a:lumOff val="40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Kondisi Operasional &amp; Keuangan</a:t>
            </a:r>
          </a:p>
        </p:txBody>
      </p:sp>
      <p:sp>
        <p:nvSpPr>
          <p:cNvPr id="279" name="Google Shape;178;p39"/>
          <p:cNvSpPr/>
          <p:nvPr/>
        </p:nvSpPr>
        <p:spPr>
          <a:xfrm>
            <a:off x="11873133" y="6589076"/>
            <a:ext cx="320325" cy="2823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900" smtClean="0">
                <a:solidFill>
                  <a:schemeClr val="bg1"/>
                </a:solidFill>
                <a:latin typeface="Dubai Medium" panose="020B0603030403030204" pitchFamily="34" charset="-78"/>
                <a:ea typeface="Arial"/>
                <a:cs typeface="Dubai Medium" panose="020B0603030403030204" pitchFamily="34" charset="-78"/>
                <a:sym typeface="Arial"/>
              </a:rPr>
              <a:t>8</a:t>
            </a:r>
            <a:endParaRPr sz="900" i="0" u="none" strike="noStrike" cap="none">
              <a:solidFill>
                <a:schemeClr val="bg1"/>
              </a:solidFill>
              <a:latin typeface="Dubai Medium" panose="020B0603030403030204" pitchFamily="34" charset="-78"/>
              <a:ea typeface="Arial"/>
              <a:cs typeface="Dubai Medium" panose="020B0603030403030204" pitchFamily="34" charset="-78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89169" y="6629263"/>
            <a:ext cx="31550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PT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Radana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Bhaskara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Finance </a:t>
            </a:r>
            <a:r>
              <a:rPr lang="en-US" sz="1000" dirty="0" err="1" smtClean="0">
                <a:latin typeface="Dubai Medium" panose="020B0603030403030204" pitchFamily="34" charset="-78"/>
                <a:cs typeface="Dubai Medium" panose="020B0603030403030204" pitchFamily="34" charset="-78"/>
              </a:rPr>
              <a:t>Tbk</a:t>
            </a:r>
            <a:r>
              <a:rPr lang="en-US" sz="1000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 |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Paparan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100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Publik</a:t>
            </a:r>
            <a:r>
              <a:rPr lang="en-US" sz="100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2024</a:t>
            </a:r>
            <a:endParaRPr lang="id-ID" sz="100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-21075" y="6626625"/>
            <a:ext cx="16161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mtClean="0">
                <a:solidFill>
                  <a:srgbClr val="21C121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Mitra Andal, Sahabat Anda</a:t>
            </a:r>
            <a:endParaRPr lang="id-ID" sz="1000" i="1">
              <a:solidFill>
                <a:srgbClr val="21C12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843070"/>
              </p:ext>
            </p:extLst>
          </p:nvPr>
        </p:nvGraphicFramePr>
        <p:xfrm>
          <a:off x="951785" y="1594004"/>
          <a:ext cx="5617988" cy="1112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89244" y="739748"/>
            <a:ext cx="57493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Kinerja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en-US" sz="2000" b="1" kern="0" dirty="0" err="1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Operasional</a:t>
            </a:r>
            <a:r>
              <a:rPr lang="en-US" sz="2000" b="1" kern="0" dirty="0" smtClean="0">
                <a:solidFill>
                  <a:srgbClr val="00206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2023</a:t>
            </a:r>
            <a:endParaRPr lang="en-US" sz="2000" b="1" kern="0" dirty="0">
              <a:solidFill>
                <a:srgbClr val="00206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8032" y="1279367"/>
            <a:ext cx="5611741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Penyaluran Pembiayaan (dalam Rp Miliar)</a:t>
            </a:r>
            <a:endParaRPr lang="en-US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9" name="Chart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375328"/>
              </p:ext>
            </p:extLst>
          </p:nvPr>
        </p:nvGraphicFramePr>
        <p:xfrm>
          <a:off x="951785" y="3250959"/>
          <a:ext cx="5617988" cy="1193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8032" y="2936322"/>
            <a:ext cx="5611741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Saldo Piutang (dalam Rp Miliar)</a:t>
            </a:r>
            <a:endParaRPr lang="en-US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9" name="Chart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230910"/>
              </p:ext>
            </p:extLst>
          </p:nvPr>
        </p:nvGraphicFramePr>
        <p:xfrm>
          <a:off x="951785" y="4932242"/>
          <a:ext cx="5617988" cy="1191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70" name="TextBox 69">
            <a:extLst>
              <a:ext uri="{FF2B5EF4-FFF2-40B4-BE49-F238E27FC236}">
                <a16:creationId xmlns:a16="http://schemas.microsoft.com/office/drawing/2014/main" id="{894917B8-59FB-4021-B79A-A81538310BEC}"/>
              </a:ext>
            </a:extLst>
          </p:cNvPr>
          <p:cNvSpPr txBox="1">
            <a:spLocks/>
          </p:cNvSpPr>
          <p:nvPr/>
        </p:nvSpPr>
        <p:spPr>
          <a:xfrm>
            <a:off x="958032" y="4617605"/>
            <a:ext cx="5611741" cy="33304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73472" tIns="73472" rIns="73472" bIns="73472" numCol="1" anchor="ctr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  <a:ea typeface="Arial Unicode MS" pitchFamily="34" charset="-128"/>
                <a:cs typeface="Arial Unicode MS" pitchFamily="34" charset="-128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lvl="0" algn="ctr">
              <a:defRPr/>
            </a:pPr>
            <a:r>
              <a:rPr lang="en-US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NPF-bruto (dalam %)</a:t>
            </a:r>
            <a:endParaRPr lang="en-US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7115809" y="2923163"/>
            <a:ext cx="475731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Pada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tahun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2023,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Radana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mencatatkan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total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Saldo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Piutang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1,98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Triliun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dengan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komposisi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42% </a:t>
            </a:r>
            <a:r>
              <a:rPr lang="en-US" sz="1300" i="1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Factoring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845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, 52% 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ABF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1,02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Triliun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, 6% 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FMU 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atau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112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Miliar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sisanya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berasal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dari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Legacy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.</a:t>
            </a:r>
            <a:endParaRPr lang="en-US" sz="1300" i="1" kern="0" dirty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7115810" y="4625228"/>
            <a:ext cx="475731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223838" algn="l"/>
              </a:tabLst>
              <a:defRPr/>
            </a:pP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NPF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-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bruto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menunjukan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tren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yang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sehat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dan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tercatat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sebesar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2,14% per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Desember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2023. NPF</a:t>
            </a:r>
            <a:r>
              <a:rPr lang="en-US" sz="1300" i="1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-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bruto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tetap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terjaga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dibawah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regulasi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karena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ditopang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oleh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portofolio</a:t>
            </a:r>
            <a:r>
              <a:rPr lang="en-US" sz="1300" kern="0" dirty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yang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lebih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sehat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</a:t>
            </a:r>
            <a:r>
              <a:rPr lang="en-US" sz="1300" kern="0" dirty="0" err="1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sepanjang</a:t>
            </a:r>
            <a:r>
              <a:rPr lang="en-US" sz="1300" kern="0" dirty="0" smtClean="0">
                <a:solidFill>
                  <a:schemeClr val="bg1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 2023.</a:t>
            </a:r>
            <a:endParaRPr lang="en-US" sz="1300" kern="0" dirty="0">
              <a:solidFill>
                <a:schemeClr val="bg1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951785" y="2837830"/>
            <a:ext cx="105396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954057" y="4532432"/>
            <a:ext cx="105396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83626" y="6240680"/>
            <a:ext cx="105396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DCECF369-A131-C34F-ACB5-586E46D53137}"/>
              </a:ext>
            </a:extLst>
          </p:cNvPr>
          <p:cNvSpPr txBox="1"/>
          <p:nvPr/>
        </p:nvSpPr>
        <p:spPr>
          <a:xfrm>
            <a:off x="898158" y="6215923"/>
            <a:ext cx="574931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lvl="0" indent="-127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ts val="200"/>
              </a:spcAft>
              <a:buClr>
                <a:srgbClr val="003399"/>
              </a:buClr>
              <a:tabLst>
                <a:tab pos="223838" algn="l"/>
              </a:tabLst>
              <a:defRPr/>
            </a:pPr>
            <a:r>
              <a:rPr lang="en-US" sz="1200" i="1" kern="0" smtClean="0">
                <a:solidFill>
                  <a:srgbClr val="000000"/>
                </a:solidFill>
                <a:latin typeface="Dubai Medium" panose="020B0603030403030204" pitchFamily="34" charset="-78"/>
                <a:ea typeface="MS PGothic"/>
                <a:cs typeface="Dubai Medium" panose="020B0603030403030204" pitchFamily="34" charset="-78"/>
              </a:rPr>
              <a:t>Sumber: Radana Finance</a:t>
            </a:r>
            <a:endParaRPr lang="en-US" sz="1200" i="1" kern="0">
              <a:solidFill>
                <a:srgbClr val="000000"/>
              </a:solidFill>
              <a:latin typeface="Dubai Medium" panose="020B0603030403030204" pitchFamily="34" charset="-78"/>
              <a:ea typeface="MS PGothic"/>
              <a:cs typeface="Dubai Medium" panose="020B0603030403030204" pitchFamily="34" charset="-78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20A3173-5164-4A7F-90F1-0F2A6D92981D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 bwMode="auto">
          <a:xfrm flipV="1">
            <a:off x="4271429" y="1732628"/>
            <a:ext cx="749155" cy="23759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A90E687A-BB77-4A48-BF1C-2602DE753AE4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4407540" y="1719312"/>
            <a:ext cx="485775" cy="2349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1" dirty="0" smtClean="0"/>
              <a:t>+48%</a:t>
            </a:r>
            <a:endParaRPr lang="en-US" sz="1200" b="1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20A3173-5164-4A7F-90F1-0F2A6D92981D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 bwMode="auto">
          <a:xfrm flipV="1">
            <a:off x="4271427" y="3427350"/>
            <a:ext cx="749155" cy="23759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A90E687A-BB77-4A48-BF1C-2602DE753AE4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403118" y="3383836"/>
            <a:ext cx="485775" cy="2349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200" b="1" dirty="0" smtClean="0"/>
              <a:t>+35%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48413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8EMICxWeUbNL_bBTLr0q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HSkN8YwOUvHKCQgaHfVY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8EMICxWeUbNL_bBTLr0q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HSkN8YwOUvHKCQgaHfVY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Helvetica"/>
      <a:ea typeface=""/>
      <a:cs typeface=""/>
    </a:majorFont>
    <a:minorFont>
      <a:latin typeface="Helvetic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2597</TotalTime>
  <Words>1137</Words>
  <Application>Microsoft Office PowerPoint</Application>
  <PresentationFormat>Widescreen</PresentationFormat>
  <Paragraphs>194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MS PGothic</vt:lpstr>
      <vt:lpstr>Arial</vt:lpstr>
      <vt:lpstr>Arial Unicode MS</vt:lpstr>
      <vt:lpstr>Calibri</vt:lpstr>
      <vt:lpstr>Calibri Light</vt:lpstr>
      <vt:lpstr>Dubai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Meilki Riyanto</dc:creator>
  <cp:lastModifiedBy>Kurniawan Sudrajat</cp:lastModifiedBy>
  <cp:revision>265</cp:revision>
  <dcterms:created xsi:type="dcterms:W3CDTF">2023-02-17T03:14:58Z</dcterms:created>
  <dcterms:modified xsi:type="dcterms:W3CDTF">2024-03-30T18:12:24Z</dcterms:modified>
</cp:coreProperties>
</file>